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2" r:id="rId2"/>
  </p:sldMasterIdLst>
  <p:notesMasterIdLst>
    <p:notesMasterId r:id="rId29"/>
  </p:notesMasterIdLst>
  <p:handoutMasterIdLst>
    <p:handoutMasterId r:id="rId30"/>
  </p:handoutMasterIdLst>
  <p:sldIdLst>
    <p:sldId id="256" r:id="rId3"/>
    <p:sldId id="260" r:id="rId4"/>
    <p:sldId id="265" r:id="rId5"/>
    <p:sldId id="303" r:id="rId6"/>
    <p:sldId id="331" r:id="rId7"/>
    <p:sldId id="324" r:id="rId8"/>
    <p:sldId id="325" r:id="rId9"/>
    <p:sldId id="332" r:id="rId10"/>
    <p:sldId id="349" r:id="rId11"/>
    <p:sldId id="350" r:id="rId12"/>
    <p:sldId id="351" r:id="rId13"/>
    <p:sldId id="352" r:id="rId14"/>
    <p:sldId id="329" r:id="rId15"/>
    <p:sldId id="333" r:id="rId16"/>
    <p:sldId id="334" r:id="rId17"/>
    <p:sldId id="335" r:id="rId18"/>
    <p:sldId id="336" r:id="rId19"/>
    <p:sldId id="337" r:id="rId20"/>
    <p:sldId id="339" r:id="rId21"/>
    <p:sldId id="340" r:id="rId22"/>
    <p:sldId id="341" r:id="rId23"/>
    <p:sldId id="342" r:id="rId24"/>
    <p:sldId id="338" r:id="rId25"/>
    <p:sldId id="343" r:id="rId26"/>
    <p:sldId id="348" r:id="rId27"/>
    <p:sldId id="300" r:id="rId28"/>
  </p:sldIdLst>
  <p:sldSz cx="9144000" cy="6858000" type="screen4x3"/>
  <p:notesSz cx="6797675" cy="9926638"/>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9539"/>
    <a:srgbClr val="0169AB"/>
    <a:srgbClr val="C51230"/>
    <a:srgbClr val="00A18E"/>
    <a:srgbClr val="4F2683"/>
    <a:srgbClr val="9A5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6" autoAdjust="0"/>
    <p:restoredTop sz="94676" autoAdjust="0"/>
  </p:normalViewPr>
  <p:slideViewPr>
    <p:cSldViewPr>
      <p:cViewPr varScale="1">
        <p:scale>
          <a:sx n="106" d="100"/>
          <a:sy n="106" d="100"/>
        </p:scale>
        <p:origin x="1152" y="108"/>
      </p:cViewPr>
      <p:guideLst>
        <p:guide orient="horz" pos="2160"/>
        <p:guide pos="2880"/>
      </p:guideLst>
    </p:cSldViewPr>
  </p:slideViewPr>
  <p:outlineViewPr>
    <p:cViewPr>
      <p:scale>
        <a:sx n="33" d="100"/>
        <a:sy n="33" d="100"/>
      </p:scale>
      <p:origin x="0" y="-12498"/>
    </p:cViewPr>
  </p:outlineViewPr>
  <p:notesTextViewPr>
    <p:cViewPr>
      <p:scale>
        <a:sx n="100" d="100"/>
        <a:sy n="100" d="100"/>
      </p:scale>
      <p:origin x="0" y="0"/>
    </p:cViewPr>
  </p:notesTextViewPr>
  <p:sorterViewPr>
    <p:cViewPr>
      <p:scale>
        <a:sx n="100" d="100"/>
        <a:sy n="100" d="100"/>
      </p:scale>
      <p:origin x="0" y="-24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678C2E5-2DE1-486B-AD09-347FF919F87F}" type="datetimeFigureOut">
              <a:rPr lang="en-GB" smtClean="0"/>
              <a:t>11/11/2016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29212D6-566F-44EF-AE69-8BB818A0B7A0}" type="slidenum">
              <a:rPr lang="en-GB" smtClean="0"/>
              <a:t>‹#›</a:t>
            </a:fld>
            <a:endParaRPr lang="en-GB"/>
          </a:p>
        </p:txBody>
      </p:sp>
    </p:spTree>
    <p:extLst>
      <p:ext uri="{BB962C8B-B14F-4D97-AF65-F5344CB8AC3E}">
        <p14:creationId xmlns:p14="http://schemas.microsoft.com/office/powerpoint/2010/main" val="1356782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FFFDED5-D6D7-4E5D-A41E-64E056F93FC0}" type="datetimeFigureOut">
              <a:rPr lang="en-GB" smtClean="0"/>
              <a:t>11/11/2016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D0F36E6-A0CF-47DB-B98E-58948FC91E7B}" type="slidenum">
              <a:rPr lang="en-GB" smtClean="0"/>
              <a:t>‹#›</a:t>
            </a:fld>
            <a:endParaRPr lang="en-GB"/>
          </a:p>
        </p:txBody>
      </p:sp>
    </p:spTree>
    <p:extLst>
      <p:ext uri="{BB962C8B-B14F-4D97-AF65-F5344CB8AC3E}">
        <p14:creationId xmlns:p14="http://schemas.microsoft.com/office/powerpoint/2010/main" val="315552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D0F36E6-A0CF-47DB-B98E-58948FC91E7B}" type="slidenum">
              <a:rPr lang="en-GB" smtClean="0"/>
              <a:t>2</a:t>
            </a:fld>
            <a:endParaRPr lang="en-GB"/>
          </a:p>
        </p:txBody>
      </p:sp>
    </p:spTree>
    <p:extLst>
      <p:ext uri="{BB962C8B-B14F-4D97-AF65-F5344CB8AC3E}">
        <p14:creationId xmlns:p14="http://schemas.microsoft.com/office/powerpoint/2010/main" val="193439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0F36E6-A0CF-47DB-B98E-58948FC91E7B}" type="slidenum">
              <a:rPr lang="en-GB" smtClean="0"/>
              <a:t>15</a:t>
            </a:fld>
            <a:endParaRPr lang="en-GB"/>
          </a:p>
        </p:txBody>
      </p:sp>
    </p:spTree>
    <p:extLst>
      <p:ext uri="{BB962C8B-B14F-4D97-AF65-F5344CB8AC3E}">
        <p14:creationId xmlns:p14="http://schemas.microsoft.com/office/powerpoint/2010/main" val="245038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0F36E6-A0CF-47DB-B98E-58948FC91E7B}" type="slidenum">
              <a:rPr lang="en-GB" smtClean="0"/>
              <a:t>22</a:t>
            </a:fld>
            <a:endParaRPr lang="en-GB"/>
          </a:p>
        </p:txBody>
      </p:sp>
    </p:spTree>
    <p:extLst>
      <p:ext uri="{BB962C8B-B14F-4D97-AF65-F5344CB8AC3E}">
        <p14:creationId xmlns:p14="http://schemas.microsoft.com/office/powerpoint/2010/main" val="1688963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D4474-821D-EA4A-AB38-C16461DA272B}" type="slidenum">
              <a:rPr lang="en-US" smtClean="0"/>
              <a:t>‹#›</a:t>
            </a:fld>
            <a:endParaRPr lang="en-US"/>
          </a:p>
        </p:txBody>
      </p:sp>
    </p:spTree>
    <p:extLst>
      <p:ext uri="{BB962C8B-B14F-4D97-AF65-F5344CB8AC3E}">
        <p14:creationId xmlns:p14="http://schemas.microsoft.com/office/powerpoint/2010/main" val="410433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D4474-821D-EA4A-AB38-C16461DA272B}" type="slidenum">
              <a:rPr lang="en-US" smtClean="0"/>
              <a:t>‹#›</a:t>
            </a:fld>
            <a:endParaRPr lang="en-US"/>
          </a:p>
        </p:txBody>
      </p:sp>
    </p:spTree>
    <p:extLst>
      <p:ext uri="{BB962C8B-B14F-4D97-AF65-F5344CB8AC3E}">
        <p14:creationId xmlns:p14="http://schemas.microsoft.com/office/powerpoint/2010/main" val="1672078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D4474-821D-EA4A-AB38-C16461DA272B}" type="slidenum">
              <a:rPr lang="en-US" smtClean="0"/>
              <a:t>‹#›</a:t>
            </a:fld>
            <a:endParaRPr lang="en-US"/>
          </a:p>
        </p:txBody>
      </p:sp>
    </p:spTree>
    <p:extLst>
      <p:ext uri="{BB962C8B-B14F-4D97-AF65-F5344CB8AC3E}">
        <p14:creationId xmlns:p14="http://schemas.microsoft.com/office/powerpoint/2010/main" val="641394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D4474-821D-EA4A-AB38-C16461DA272B}" type="slidenum">
              <a:rPr lang="en-US" smtClean="0"/>
              <a:t>‹#›</a:t>
            </a:fld>
            <a:endParaRPr lang="en-US"/>
          </a:p>
        </p:txBody>
      </p:sp>
    </p:spTree>
    <p:extLst>
      <p:ext uri="{BB962C8B-B14F-4D97-AF65-F5344CB8AC3E}">
        <p14:creationId xmlns:p14="http://schemas.microsoft.com/office/powerpoint/2010/main" val="1390947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D4474-821D-EA4A-AB38-C16461DA272B}" type="slidenum">
              <a:rPr lang="en-US" smtClean="0"/>
              <a:t>‹#›</a:t>
            </a:fld>
            <a:endParaRPr lang="en-US"/>
          </a:p>
        </p:txBody>
      </p:sp>
    </p:spTree>
    <p:extLst>
      <p:ext uri="{BB962C8B-B14F-4D97-AF65-F5344CB8AC3E}">
        <p14:creationId xmlns:p14="http://schemas.microsoft.com/office/powerpoint/2010/main" val="3725616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D4474-821D-EA4A-AB38-C16461DA272B}" type="slidenum">
              <a:rPr lang="en-US" smtClean="0"/>
              <a:t>‹#›</a:t>
            </a:fld>
            <a:endParaRPr lang="en-US"/>
          </a:p>
        </p:txBody>
      </p:sp>
    </p:spTree>
    <p:extLst>
      <p:ext uri="{BB962C8B-B14F-4D97-AF65-F5344CB8AC3E}">
        <p14:creationId xmlns:p14="http://schemas.microsoft.com/office/powerpoint/2010/main" val="147499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D4474-821D-EA4A-AB38-C16461DA272B}" type="slidenum">
              <a:rPr lang="en-US" smtClean="0"/>
              <a:t>‹#›</a:t>
            </a:fld>
            <a:endParaRPr lang="en-US"/>
          </a:p>
        </p:txBody>
      </p:sp>
    </p:spTree>
    <p:extLst>
      <p:ext uri="{BB962C8B-B14F-4D97-AF65-F5344CB8AC3E}">
        <p14:creationId xmlns:p14="http://schemas.microsoft.com/office/powerpoint/2010/main" val="1962835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D4474-821D-EA4A-AB38-C16461DA272B}" type="slidenum">
              <a:rPr lang="en-US" smtClean="0"/>
              <a:t>‹#›</a:t>
            </a:fld>
            <a:endParaRPr lang="en-US"/>
          </a:p>
        </p:txBody>
      </p:sp>
    </p:spTree>
    <p:extLst>
      <p:ext uri="{BB962C8B-B14F-4D97-AF65-F5344CB8AC3E}">
        <p14:creationId xmlns:p14="http://schemas.microsoft.com/office/powerpoint/2010/main" val="288940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8A4CB53-8B82-450E-A49D-331AE3582CFC}"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D4474-821D-EA4A-AB38-C16461DA272B}" type="slidenum">
              <a:rPr lang="en-US" smtClean="0"/>
              <a:t>‹#›</a:t>
            </a:fld>
            <a:endParaRPr lang="en-US"/>
          </a:p>
        </p:txBody>
      </p:sp>
    </p:spTree>
    <p:extLst>
      <p:ext uri="{BB962C8B-B14F-4D97-AF65-F5344CB8AC3E}">
        <p14:creationId xmlns:p14="http://schemas.microsoft.com/office/powerpoint/2010/main" val="1824792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D4474-821D-EA4A-AB38-C16461DA272B}" type="slidenum">
              <a:rPr lang="en-US" smtClean="0"/>
              <a:t>‹#›</a:t>
            </a:fld>
            <a:endParaRPr lang="en-US"/>
          </a:p>
        </p:txBody>
      </p:sp>
    </p:spTree>
    <p:extLst>
      <p:ext uri="{BB962C8B-B14F-4D97-AF65-F5344CB8AC3E}">
        <p14:creationId xmlns:p14="http://schemas.microsoft.com/office/powerpoint/2010/main" val="73513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D4474-821D-EA4A-AB38-C16461DA272B}" type="slidenum">
              <a:rPr lang="en-US" smtClean="0"/>
              <a:t>‹#›</a:t>
            </a:fld>
            <a:endParaRPr lang="en-US"/>
          </a:p>
        </p:txBody>
      </p:sp>
    </p:spTree>
    <p:extLst>
      <p:ext uri="{BB962C8B-B14F-4D97-AF65-F5344CB8AC3E}">
        <p14:creationId xmlns:p14="http://schemas.microsoft.com/office/powerpoint/2010/main" val="61716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1" r:id="rId6"/>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D4474-821D-EA4A-AB38-C16461DA272B}" type="slidenum">
              <a:rPr lang="en-US" smtClean="0"/>
              <a:t>‹#›</a:t>
            </a:fld>
            <a:endParaRPr lang="en-US"/>
          </a:p>
        </p:txBody>
      </p:sp>
    </p:spTree>
    <p:extLst>
      <p:ext uri="{BB962C8B-B14F-4D97-AF65-F5344CB8AC3E}">
        <p14:creationId xmlns:p14="http://schemas.microsoft.com/office/powerpoint/2010/main" val="214354639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3886200"/>
            <a:ext cx="8640960" cy="1745055"/>
          </a:xfrm>
        </p:spPr>
        <p:txBody>
          <a:bodyPr/>
          <a:lstStyle/>
          <a:p>
            <a:r>
              <a:rPr lang="en-GB" b="1" dirty="0" smtClean="0"/>
              <a:t>Interim findings from Severe Obesity Study</a:t>
            </a:r>
          </a:p>
          <a:p>
            <a:r>
              <a:rPr lang="en-GB" sz="2800" dirty="0" smtClean="0">
                <a:solidFill>
                  <a:schemeClr val="tx1"/>
                </a:solidFill>
              </a:rPr>
              <a:t>Dr Rachel Rowe</a:t>
            </a:r>
          </a:p>
          <a:p>
            <a:r>
              <a:rPr lang="en-GB" sz="2800" dirty="0" smtClean="0">
                <a:solidFill>
                  <a:schemeClr val="tx1"/>
                </a:solidFill>
              </a:rPr>
              <a:t>Head </a:t>
            </a:r>
            <a:r>
              <a:rPr lang="en-GB" sz="2800" smtClean="0">
                <a:solidFill>
                  <a:schemeClr val="tx1"/>
                </a:solidFill>
              </a:rPr>
              <a:t>of UKMidSS</a:t>
            </a:r>
            <a:endParaRPr lang="en-GB" sz="28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 selection quiz</a:t>
            </a:r>
            <a:endParaRPr lang="en-GB" dirty="0"/>
          </a:p>
        </p:txBody>
      </p:sp>
      <p:sp>
        <p:nvSpPr>
          <p:cNvPr id="3" name="Content Placeholder 2"/>
          <p:cNvSpPr>
            <a:spLocks noGrp="1"/>
          </p:cNvSpPr>
          <p:nvPr>
            <p:ph idx="1"/>
          </p:nvPr>
        </p:nvSpPr>
        <p:spPr>
          <a:xfrm>
            <a:off x="323528" y="1484784"/>
            <a:ext cx="8496944" cy="5373216"/>
          </a:xfrm>
        </p:spPr>
        <p:txBody>
          <a:bodyPr>
            <a:normAutofit fontScale="92500" lnSpcReduction="20000"/>
          </a:bodyPr>
          <a:lstStyle/>
          <a:p>
            <a:pPr marL="514350" indent="-514350">
              <a:buFont typeface="+mj-lt"/>
              <a:buAutoNum type="arabicPeriod" startAt="3"/>
            </a:pPr>
            <a:r>
              <a:rPr lang="en-GB" sz="2800" dirty="0" smtClean="0"/>
              <a:t>Why </a:t>
            </a:r>
            <a:r>
              <a:rPr lang="en-GB" sz="2800" dirty="0"/>
              <a:t>can’t we choose the two women who gave birth before the case?</a:t>
            </a:r>
          </a:p>
          <a:p>
            <a:pPr marL="0" indent="0">
              <a:buNone/>
            </a:pPr>
            <a:r>
              <a:rPr lang="en-GB" sz="2000" dirty="0" smtClean="0">
                <a:solidFill>
                  <a:schemeClr val="tx1"/>
                </a:solidFill>
              </a:rPr>
              <a:t>Cases identified </a:t>
            </a:r>
            <a:r>
              <a:rPr lang="en-GB" sz="2000" dirty="0">
                <a:solidFill>
                  <a:schemeClr val="tx1"/>
                </a:solidFill>
              </a:rPr>
              <a:t>from women </a:t>
            </a:r>
            <a:r>
              <a:rPr lang="en-GB" sz="2000" b="1" dirty="0">
                <a:solidFill>
                  <a:schemeClr val="tx1"/>
                </a:solidFill>
              </a:rPr>
              <a:t>admitted to midwifery unit for labour care. </a:t>
            </a:r>
            <a:r>
              <a:rPr lang="en-GB" sz="2000" dirty="0">
                <a:solidFill>
                  <a:schemeClr val="tx1"/>
                </a:solidFill>
              </a:rPr>
              <a:t>Some may give birth in the unit, some may be transferred.  If you choose women who gave birth in the unit before the case as controls, all controls will have given birth in the </a:t>
            </a:r>
            <a:r>
              <a:rPr lang="en-GB" sz="2000" dirty="0" smtClean="0">
                <a:solidFill>
                  <a:schemeClr val="tx1"/>
                </a:solidFill>
              </a:rPr>
              <a:t>unit.  </a:t>
            </a:r>
          </a:p>
          <a:p>
            <a:pPr marL="0" indent="0">
              <a:buNone/>
            </a:pPr>
            <a:r>
              <a:rPr lang="en-GB" sz="2000" b="1" dirty="0" smtClean="0">
                <a:solidFill>
                  <a:schemeClr val="tx1"/>
                </a:solidFill>
              </a:rPr>
              <a:t>Women who give birth in the unit are not necessarily representative of all women admitted for labour care.  </a:t>
            </a:r>
            <a:endParaRPr lang="en-GB" sz="2000" b="1" dirty="0">
              <a:solidFill>
                <a:schemeClr val="tx1"/>
              </a:solidFill>
            </a:endParaRPr>
          </a:p>
          <a:p>
            <a:pPr marL="514350" indent="-514350">
              <a:buFont typeface="+mj-lt"/>
              <a:buAutoNum type="arabicPeriod" startAt="4"/>
            </a:pPr>
            <a:r>
              <a:rPr lang="en-GB" sz="2800" dirty="0"/>
              <a:t>Why can’t we choose </a:t>
            </a:r>
            <a:r>
              <a:rPr lang="en-GB" sz="2800" dirty="0" smtClean="0"/>
              <a:t>another two </a:t>
            </a:r>
            <a:r>
              <a:rPr lang="en-GB" sz="2800" dirty="0"/>
              <a:t>women </a:t>
            </a:r>
            <a:r>
              <a:rPr lang="en-GB" sz="2800" dirty="0" smtClean="0"/>
              <a:t>admitted to the unit?  What about the two women admitted either side of the case</a:t>
            </a:r>
            <a:r>
              <a:rPr lang="en-GB" sz="2800" dirty="0"/>
              <a:t>?</a:t>
            </a:r>
          </a:p>
          <a:p>
            <a:pPr marL="57150" indent="0">
              <a:spcAft>
                <a:spcPts val="600"/>
              </a:spcAft>
              <a:buNone/>
            </a:pPr>
            <a:r>
              <a:rPr lang="en-GB" sz="2000" dirty="0" smtClean="0">
                <a:solidFill>
                  <a:schemeClr val="tx1"/>
                </a:solidFill>
              </a:rPr>
              <a:t>We want to make sure that controls are representative of women admitted for labour care.  Selection by time of admission of case is ‘random’ so likely to be representative.</a:t>
            </a:r>
          </a:p>
          <a:p>
            <a:pPr marL="57150" indent="0">
              <a:spcAft>
                <a:spcPts val="600"/>
              </a:spcAft>
              <a:buNone/>
            </a:pPr>
            <a:r>
              <a:rPr lang="en-GB" sz="2000" dirty="0" smtClean="0">
                <a:solidFill>
                  <a:schemeClr val="tx1"/>
                </a:solidFill>
              </a:rPr>
              <a:t>Problem with choosing controls after case is that the occurrence of a case might affect care for controls. </a:t>
            </a:r>
            <a:r>
              <a:rPr lang="en-GB" sz="2000" b="1" dirty="0" smtClean="0">
                <a:solidFill>
                  <a:schemeClr val="tx1"/>
                </a:solidFill>
              </a:rPr>
              <a:t>Not likely for this study, </a:t>
            </a:r>
            <a:br>
              <a:rPr lang="en-GB" sz="2000" b="1" dirty="0" smtClean="0">
                <a:solidFill>
                  <a:schemeClr val="tx1"/>
                </a:solidFill>
              </a:rPr>
            </a:br>
            <a:r>
              <a:rPr lang="en-GB" sz="2000" b="1" dirty="0" smtClean="0">
                <a:solidFill>
                  <a:schemeClr val="tx1"/>
                </a:solidFill>
              </a:rPr>
              <a:t>but relevant for next study.</a:t>
            </a:r>
            <a:endParaRPr lang="en-GB" sz="2000" b="1" dirty="0">
              <a:solidFill>
                <a:schemeClr val="tx1"/>
              </a:solidFill>
            </a:endParaRPr>
          </a:p>
          <a:p>
            <a:pPr lvl="1">
              <a:spcAft>
                <a:spcPts val="600"/>
              </a:spcAft>
            </a:pPr>
            <a:endParaRPr lang="en-GB" dirty="0" smtClean="0"/>
          </a:p>
        </p:txBody>
      </p:sp>
    </p:spTree>
    <p:extLst>
      <p:ext uri="{BB962C8B-B14F-4D97-AF65-F5344CB8AC3E}">
        <p14:creationId xmlns:p14="http://schemas.microsoft.com/office/powerpoint/2010/main" val="337771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 selection summary</a:t>
            </a:r>
            <a:endParaRPr lang="en-GB" dirty="0"/>
          </a:p>
        </p:txBody>
      </p:sp>
      <p:sp>
        <p:nvSpPr>
          <p:cNvPr id="3" name="Content Placeholder 2"/>
          <p:cNvSpPr>
            <a:spLocks noGrp="1"/>
          </p:cNvSpPr>
          <p:nvPr>
            <p:ph idx="1"/>
          </p:nvPr>
        </p:nvSpPr>
        <p:spPr>
          <a:xfrm>
            <a:off x="323528" y="1417638"/>
            <a:ext cx="8496944" cy="5440362"/>
          </a:xfrm>
        </p:spPr>
        <p:txBody>
          <a:bodyPr>
            <a:normAutofit/>
          </a:bodyPr>
          <a:lstStyle/>
          <a:p>
            <a:pPr>
              <a:spcAft>
                <a:spcPts val="600"/>
              </a:spcAft>
            </a:pPr>
            <a:r>
              <a:rPr lang="en-GB" dirty="0" smtClean="0"/>
              <a:t>For the Severe Obesity Study</a:t>
            </a:r>
          </a:p>
          <a:p>
            <a:pPr lvl="1">
              <a:spcAft>
                <a:spcPts val="600"/>
              </a:spcAft>
            </a:pPr>
            <a:r>
              <a:rPr lang="en-GB" dirty="0" smtClean="0"/>
              <a:t>Controls should be the two women </a:t>
            </a:r>
            <a:r>
              <a:rPr lang="en-GB" b="1" dirty="0" smtClean="0"/>
              <a:t>admitted to the midwifery unit</a:t>
            </a:r>
            <a:r>
              <a:rPr lang="en-GB" dirty="0" smtClean="0"/>
              <a:t> immediately before the case, </a:t>
            </a:r>
            <a:r>
              <a:rPr lang="en-GB" dirty="0"/>
              <a:t>whose BMI was ≤35kg/m</a:t>
            </a:r>
            <a:r>
              <a:rPr lang="en-GB" baseline="30000" dirty="0"/>
              <a:t>2</a:t>
            </a:r>
            <a:endParaRPr lang="en-GB" dirty="0" smtClean="0"/>
          </a:p>
          <a:p>
            <a:pPr lvl="1">
              <a:spcAft>
                <a:spcPts val="600"/>
              </a:spcAft>
            </a:pPr>
            <a:r>
              <a:rPr lang="en-GB" dirty="0" smtClean="0"/>
              <a:t>If you have used some other control selection process based on </a:t>
            </a:r>
            <a:r>
              <a:rPr lang="en-GB" b="1" dirty="0" smtClean="0"/>
              <a:t>admission to the midwifery unit</a:t>
            </a:r>
            <a:r>
              <a:rPr lang="en-GB" dirty="0" smtClean="0"/>
              <a:t> it’s probably OK, but best to check</a:t>
            </a:r>
          </a:p>
          <a:p>
            <a:pPr lvl="1">
              <a:spcAft>
                <a:spcPts val="600"/>
              </a:spcAft>
            </a:pPr>
            <a:r>
              <a:rPr lang="en-GB" dirty="0" smtClean="0"/>
              <a:t>If you have selected controls based on </a:t>
            </a:r>
            <a:r>
              <a:rPr lang="en-GB" b="1" dirty="0" smtClean="0"/>
              <a:t>birth in the midwifery unit</a:t>
            </a:r>
            <a:r>
              <a:rPr lang="en-GB" dirty="0" smtClean="0"/>
              <a:t>, please get in touch!</a:t>
            </a:r>
          </a:p>
        </p:txBody>
      </p:sp>
    </p:spTree>
    <p:extLst>
      <p:ext uri="{BB962C8B-B14F-4D97-AF65-F5344CB8AC3E}">
        <p14:creationId xmlns:p14="http://schemas.microsoft.com/office/powerpoint/2010/main" val="3727628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2448272"/>
          </a:xfrm>
        </p:spPr>
        <p:txBody>
          <a:bodyPr/>
          <a:lstStyle/>
          <a:p>
            <a:r>
              <a:rPr lang="en-GB" sz="5400" dirty="0" smtClean="0"/>
              <a:t>Results</a:t>
            </a:r>
            <a:endParaRPr lang="en-GB" sz="5400" dirty="0"/>
          </a:p>
        </p:txBody>
      </p:sp>
    </p:spTree>
    <p:extLst>
      <p:ext uri="{BB962C8B-B14F-4D97-AF65-F5344CB8AC3E}">
        <p14:creationId xmlns:p14="http://schemas.microsoft.com/office/powerpoint/2010/main" val="3212737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overview</a:t>
            </a:r>
            <a:endParaRPr lang="en-GB" dirty="0"/>
          </a:p>
        </p:txBody>
      </p:sp>
      <p:sp>
        <p:nvSpPr>
          <p:cNvPr id="3" name="Content Placeholder 2"/>
          <p:cNvSpPr>
            <a:spLocks noGrp="1"/>
          </p:cNvSpPr>
          <p:nvPr>
            <p:ph idx="1"/>
          </p:nvPr>
        </p:nvSpPr>
        <p:spPr>
          <a:xfrm>
            <a:off x="457200" y="1600200"/>
            <a:ext cx="8229600" cy="4853136"/>
          </a:xfrm>
        </p:spPr>
        <p:txBody>
          <a:bodyPr/>
          <a:lstStyle/>
          <a:p>
            <a:r>
              <a:rPr lang="en-GB" dirty="0" smtClean="0"/>
              <a:t>January to August 2016</a:t>
            </a:r>
          </a:p>
          <a:p>
            <a:r>
              <a:rPr lang="en-GB" dirty="0" smtClean="0"/>
              <a:t>Response to UKMidSS</a:t>
            </a:r>
          </a:p>
          <a:p>
            <a:pPr lvl="1"/>
            <a:r>
              <a:rPr lang="en-GB" dirty="0" smtClean="0"/>
              <a:t>Monthly reporting</a:t>
            </a:r>
          </a:p>
          <a:p>
            <a:r>
              <a:rPr lang="en-GB" dirty="0" smtClean="0"/>
              <a:t>Cases reported with complete data</a:t>
            </a:r>
          </a:p>
          <a:p>
            <a:pPr lvl="1">
              <a:lnSpc>
                <a:spcPct val="90000"/>
              </a:lnSpc>
            </a:pPr>
            <a:r>
              <a:rPr lang="en-GB" dirty="0"/>
              <a:t>Characteristics of women</a:t>
            </a:r>
          </a:p>
          <a:p>
            <a:pPr lvl="1">
              <a:lnSpc>
                <a:spcPct val="90000"/>
              </a:lnSpc>
              <a:spcAft>
                <a:spcPts val="0"/>
              </a:spcAft>
            </a:pPr>
            <a:r>
              <a:rPr lang="en-GB" dirty="0" smtClean="0"/>
              <a:t>Outcomes</a:t>
            </a:r>
          </a:p>
          <a:p>
            <a:pPr lvl="2">
              <a:lnSpc>
                <a:spcPct val="90000"/>
              </a:lnSpc>
              <a:spcAft>
                <a:spcPts val="0"/>
              </a:spcAft>
            </a:pPr>
            <a:r>
              <a:rPr lang="en-GB" sz="2200" dirty="0" smtClean="0">
                <a:solidFill>
                  <a:schemeClr val="tx1">
                    <a:lumMod val="75000"/>
                  </a:schemeClr>
                </a:solidFill>
              </a:rPr>
              <a:t>Transfer</a:t>
            </a:r>
          </a:p>
          <a:p>
            <a:pPr lvl="2">
              <a:lnSpc>
                <a:spcPct val="90000"/>
              </a:lnSpc>
              <a:spcAft>
                <a:spcPts val="0"/>
              </a:spcAft>
            </a:pPr>
            <a:r>
              <a:rPr lang="en-GB" sz="2200" dirty="0" smtClean="0">
                <a:solidFill>
                  <a:schemeClr val="tx1">
                    <a:lumMod val="75000"/>
                  </a:schemeClr>
                </a:solidFill>
              </a:rPr>
              <a:t>Use of water during labour and birth</a:t>
            </a:r>
          </a:p>
          <a:p>
            <a:pPr lvl="2">
              <a:lnSpc>
                <a:spcPct val="90000"/>
              </a:lnSpc>
              <a:spcAft>
                <a:spcPts val="0"/>
              </a:spcAft>
            </a:pPr>
            <a:r>
              <a:rPr lang="en-GB" sz="2200" dirty="0" smtClean="0">
                <a:solidFill>
                  <a:schemeClr val="tx1">
                    <a:lumMod val="75000"/>
                  </a:schemeClr>
                </a:solidFill>
              </a:rPr>
              <a:t>Mode of birth</a:t>
            </a:r>
          </a:p>
          <a:p>
            <a:pPr lvl="1">
              <a:lnSpc>
                <a:spcPct val="90000"/>
              </a:lnSpc>
              <a:spcAft>
                <a:spcPts val="0"/>
              </a:spcAft>
            </a:pPr>
            <a:r>
              <a:rPr lang="en-GB" dirty="0"/>
              <a:t>All by parity</a:t>
            </a:r>
          </a:p>
          <a:p>
            <a:pPr lvl="1">
              <a:lnSpc>
                <a:spcPct val="90000"/>
              </a:lnSpc>
              <a:spcAft>
                <a:spcPts val="1200"/>
              </a:spcAft>
            </a:pPr>
            <a:endParaRPr lang="en-GB" sz="2600" dirty="0" smtClean="0">
              <a:solidFill>
                <a:schemeClr val="tx1">
                  <a:lumMod val="75000"/>
                </a:schemeClr>
              </a:solidFill>
            </a:endParaRPr>
          </a:p>
          <a:p>
            <a:pPr lvl="2">
              <a:lnSpc>
                <a:spcPct val="90000"/>
              </a:lnSpc>
              <a:spcAft>
                <a:spcPts val="1200"/>
              </a:spcAft>
            </a:pPr>
            <a:endParaRPr lang="en-GB" sz="2200" dirty="0">
              <a:solidFill>
                <a:schemeClr val="tx1">
                  <a:lumMod val="75000"/>
                </a:schemeClr>
              </a:solidFill>
            </a:endParaRPr>
          </a:p>
          <a:p>
            <a:pPr lvl="2"/>
            <a:endParaRPr lang="en-GB" dirty="0" smtClean="0"/>
          </a:p>
          <a:p>
            <a:endParaRPr lang="en-GB" dirty="0" smtClean="0"/>
          </a:p>
          <a:p>
            <a:endParaRPr lang="en-GB" dirty="0" smtClean="0"/>
          </a:p>
        </p:txBody>
      </p:sp>
    </p:spTree>
    <p:extLst>
      <p:ext uri="{BB962C8B-B14F-4D97-AF65-F5344CB8AC3E}">
        <p14:creationId xmlns:p14="http://schemas.microsoft.com/office/powerpoint/2010/main" val="4020569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Response to UKMidSS</a:t>
            </a:r>
            <a:endParaRPr lang="en-GB" dirty="0"/>
          </a:p>
        </p:txBody>
      </p:sp>
      <p:sp>
        <p:nvSpPr>
          <p:cNvPr id="3" name="Content Placeholder 2"/>
          <p:cNvSpPr>
            <a:spLocks noGrp="1"/>
          </p:cNvSpPr>
          <p:nvPr>
            <p:ph idx="1"/>
          </p:nvPr>
        </p:nvSpPr>
        <p:spPr>
          <a:xfrm>
            <a:off x="395536" y="1600200"/>
            <a:ext cx="8424936" cy="4349080"/>
          </a:xfrm>
        </p:spPr>
        <p:txBody>
          <a:bodyPr>
            <a:normAutofit/>
          </a:bodyPr>
          <a:lstStyle/>
          <a:p>
            <a:r>
              <a:rPr lang="en-GB" dirty="0" smtClean="0"/>
              <a:t>All 122 AMUs across the UK contributing data</a:t>
            </a:r>
          </a:p>
          <a:p>
            <a:r>
              <a:rPr lang="en-GB" dirty="0" smtClean="0"/>
              <a:t>Response to monthly reporting emails</a:t>
            </a:r>
          </a:p>
          <a:p>
            <a:pPr lvl="1"/>
            <a:r>
              <a:rPr lang="en-GB" dirty="0" smtClean="0"/>
              <a:t>100% of units have submitted at least one monthly report</a:t>
            </a:r>
          </a:p>
          <a:p>
            <a:pPr lvl="1"/>
            <a:r>
              <a:rPr lang="en-GB" dirty="0" smtClean="0"/>
              <a:t>90% response overall</a:t>
            </a:r>
          </a:p>
          <a:p>
            <a:pPr lvl="1"/>
            <a:r>
              <a:rPr lang="en-GB" dirty="0" smtClean="0"/>
              <a:t>Some variation</a:t>
            </a:r>
          </a:p>
        </p:txBody>
      </p:sp>
    </p:spTree>
    <p:extLst>
      <p:ext uri="{BB962C8B-B14F-4D97-AF65-F5344CB8AC3E}">
        <p14:creationId xmlns:p14="http://schemas.microsoft.com/office/powerpoint/2010/main" val="767763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748" t="2913" r="17568" b="26213"/>
          <a:stretch/>
        </p:blipFill>
        <p:spPr>
          <a:xfrm>
            <a:off x="251520" y="260648"/>
            <a:ext cx="5040560" cy="6344152"/>
          </a:xfrm>
        </p:spPr>
      </p:pic>
      <p:sp>
        <p:nvSpPr>
          <p:cNvPr id="6" name="TextBox 5"/>
          <p:cNvSpPr txBox="1"/>
          <p:nvPr/>
        </p:nvSpPr>
        <p:spPr>
          <a:xfrm>
            <a:off x="3546020" y="332656"/>
            <a:ext cx="1728192" cy="2772000"/>
          </a:xfrm>
          <a:prstGeom prst="rect">
            <a:avLst/>
          </a:prstGeom>
          <a:solidFill>
            <a:schemeClr val="accent1"/>
          </a:solidFill>
        </p:spPr>
        <p:txBody>
          <a:bodyPr wrap="square" rtlCol="0">
            <a:spAutoFit/>
          </a:bodyPr>
          <a:lstStyle/>
          <a:p>
            <a:endParaRPr lang="en-GB" dirty="0"/>
          </a:p>
        </p:txBody>
      </p:sp>
      <p:sp>
        <p:nvSpPr>
          <p:cNvPr id="7" name="TextBox 6"/>
          <p:cNvSpPr txBox="1"/>
          <p:nvPr/>
        </p:nvSpPr>
        <p:spPr>
          <a:xfrm>
            <a:off x="4027973" y="3234548"/>
            <a:ext cx="1224000" cy="1080120"/>
          </a:xfrm>
          <a:prstGeom prst="rect">
            <a:avLst/>
          </a:prstGeom>
          <a:solidFill>
            <a:schemeClr val="accent1"/>
          </a:solidFill>
        </p:spPr>
        <p:txBody>
          <a:bodyPr wrap="square" rtlCol="0">
            <a:spAutoFit/>
          </a:bodyPr>
          <a:lstStyle/>
          <a:p>
            <a:endParaRPr lang="en-GB" dirty="0"/>
          </a:p>
        </p:txBody>
      </p:sp>
      <p:pic>
        <p:nvPicPr>
          <p:cNvPr id="8" name="Picture 7"/>
          <p:cNvPicPr>
            <a:picLocks noChangeAspect="1"/>
          </p:cNvPicPr>
          <p:nvPr/>
        </p:nvPicPr>
        <p:blipFill>
          <a:blip r:embed="rId4"/>
          <a:stretch>
            <a:fillRect/>
          </a:stretch>
        </p:blipFill>
        <p:spPr>
          <a:xfrm>
            <a:off x="5706260" y="396532"/>
            <a:ext cx="2937370" cy="5416247"/>
          </a:xfrm>
          <a:prstGeom prst="rect">
            <a:avLst/>
          </a:prstGeom>
        </p:spPr>
      </p:pic>
      <p:pic>
        <p:nvPicPr>
          <p:cNvPr id="9" name="Picture 8"/>
          <p:cNvPicPr>
            <a:picLocks noChangeAspect="1"/>
          </p:cNvPicPr>
          <p:nvPr/>
        </p:nvPicPr>
        <p:blipFill>
          <a:blip r:embed="rId5"/>
          <a:stretch>
            <a:fillRect/>
          </a:stretch>
        </p:blipFill>
        <p:spPr>
          <a:xfrm>
            <a:off x="3350049" y="513713"/>
            <a:ext cx="2120133" cy="1770820"/>
          </a:xfrm>
          <a:prstGeom prst="rect">
            <a:avLst/>
          </a:prstGeom>
        </p:spPr>
      </p:pic>
      <p:sp>
        <p:nvSpPr>
          <p:cNvPr id="2" name="TextBox 1"/>
          <p:cNvSpPr txBox="1"/>
          <p:nvPr/>
        </p:nvSpPr>
        <p:spPr>
          <a:xfrm>
            <a:off x="3376026" y="1494265"/>
            <a:ext cx="2152131" cy="1200329"/>
          </a:xfrm>
          <a:prstGeom prst="rect">
            <a:avLst/>
          </a:prstGeom>
          <a:solidFill>
            <a:schemeClr val="accent1"/>
          </a:solidFill>
        </p:spPr>
        <p:txBody>
          <a:bodyPr wrap="square" rtlCol="0">
            <a:spAutoFit/>
          </a:bodyPr>
          <a:lstStyle/>
          <a:p>
            <a:r>
              <a:rPr lang="en-GB" b="1" dirty="0" smtClean="0"/>
              <a:t>86% of units have submitted reports for at least eight months</a:t>
            </a:r>
            <a:endParaRPr lang="en-GB" b="1" dirty="0"/>
          </a:p>
        </p:txBody>
      </p:sp>
    </p:spTree>
    <p:extLst>
      <p:ext uri="{BB962C8B-B14F-4D97-AF65-F5344CB8AC3E}">
        <p14:creationId xmlns:p14="http://schemas.microsoft.com/office/powerpoint/2010/main" val="5601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Cases reported Jan-Aug 2016</a:t>
            </a:r>
            <a:endParaRPr lang="en-GB" dirty="0"/>
          </a:p>
        </p:txBody>
      </p:sp>
      <p:sp>
        <p:nvSpPr>
          <p:cNvPr id="3" name="Content Placeholder 2"/>
          <p:cNvSpPr>
            <a:spLocks noGrp="1"/>
          </p:cNvSpPr>
          <p:nvPr>
            <p:ph idx="1"/>
          </p:nvPr>
        </p:nvSpPr>
        <p:spPr>
          <a:xfrm>
            <a:off x="395536" y="1600200"/>
            <a:ext cx="8424936" cy="4925144"/>
          </a:xfrm>
        </p:spPr>
        <p:txBody>
          <a:bodyPr>
            <a:normAutofit/>
          </a:bodyPr>
          <a:lstStyle/>
          <a:p>
            <a:pPr>
              <a:lnSpc>
                <a:spcPct val="150000"/>
              </a:lnSpc>
            </a:pPr>
            <a:r>
              <a:rPr lang="en-GB" dirty="0" smtClean="0"/>
              <a:t>93 units (76%) reported at least one case</a:t>
            </a:r>
          </a:p>
          <a:p>
            <a:pPr>
              <a:lnSpc>
                <a:spcPct val="150000"/>
              </a:lnSpc>
            </a:pPr>
            <a:r>
              <a:rPr lang="en-GB" dirty="0" smtClean="0"/>
              <a:t>Range 1-50 cases per unit</a:t>
            </a:r>
          </a:p>
          <a:p>
            <a:pPr>
              <a:lnSpc>
                <a:spcPct val="150000"/>
              </a:lnSpc>
            </a:pPr>
            <a:r>
              <a:rPr lang="en-GB" dirty="0" smtClean="0"/>
              <a:t>In total, over 8 months, 766 cases</a:t>
            </a:r>
          </a:p>
          <a:p>
            <a:pPr>
              <a:lnSpc>
                <a:spcPct val="150000"/>
              </a:lnSpc>
            </a:pPr>
            <a:r>
              <a:rPr lang="en-GB" dirty="0" smtClean="0"/>
              <a:t>Interim results</a:t>
            </a:r>
          </a:p>
          <a:p>
            <a:pPr lvl="1"/>
            <a:r>
              <a:rPr lang="en-GB" dirty="0" smtClean="0"/>
              <a:t>409 cases with complete data</a:t>
            </a:r>
          </a:p>
          <a:p>
            <a:pPr lvl="1"/>
            <a:r>
              <a:rPr lang="en-GB" dirty="0" smtClean="0"/>
              <a:t>Reported by 59 units</a:t>
            </a:r>
          </a:p>
        </p:txBody>
      </p:sp>
    </p:spTree>
    <p:extLst>
      <p:ext uri="{BB962C8B-B14F-4D97-AF65-F5344CB8AC3E}">
        <p14:creationId xmlns:p14="http://schemas.microsoft.com/office/powerpoint/2010/main" val="1573684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 of women: parity</a:t>
            </a:r>
            <a:endParaRPr lang="en-GB" dirty="0"/>
          </a:p>
        </p:txBody>
      </p:sp>
      <p:sp>
        <p:nvSpPr>
          <p:cNvPr id="5" name="Content Placeholder 4"/>
          <p:cNvSpPr>
            <a:spLocks noGrp="1"/>
          </p:cNvSpPr>
          <p:nvPr>
            <p:ph sz="half" idx="1"/>
          </p:nvPr>
        </p:nvSpPr>
        <p:spPr>
          <a:xfrm>
            <a:off x="437775" y="2831275"/>
            <a:ext cx="2746648" cy="2188840"/>
          </a:xfrm>
        </p:spPr>
        <p:txBody>
          <a:bodyPr/>
          <a:lstStyle/>
          <a:p>
            <a:pPr marL="0" indent="0">
              <a:buNone/>
            </a:pPr>
            <a:r>
              <a:rPr lang="en-GB" dirty="0" smtClean="0"/>
              <a:t>27% having first baby</a:t>
            </a:r>
            <a:endParaRPr lang="en-GB"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03848" y="1600200"/>
            <a:ext cx="5678460" cy="4133056"/>
          </a:xfrm>
        </p:spPr>
      </p:pic>
      <p:sp>
        <p:nvSpPr>
          <p:cNvPr id="9" name="TextBox 8"/>
          <p:cNvSpPr txBox="1"/>
          <p:nvPr/>
        </p:nvSpPr>
        <p:spPr>
          <a:xfrm>
            <a:off x="4239120" y="3068960"/>
            <a:ext cx="360040" cy="276999"/>
          </a:xfrm>
          <a:prstGeom prst="rect">
            <a:avLst/>
          </a:prstGeom>
          <a:noFill/>
        </p:spPr>
        <p:txBody>
          <a:bodyPr wrap="square" rtlCol="0">
            <a:spAutoFit/>
          </a:bodyPr>
          <a:lstStyle/>
          <a:p>
            <a:r>
              <a:rPr lang="en-GB" sz="1200" dirty="0" smtClean="0">
                <a:solidFill>
                  <a:schemeClr val="accent1"/>
                </a:solidFill>
              </a:rPr>
              <a:t>27</a:t>
            </a:r>
            <a:endParaRPr lang="en-GB" sz="1200" dirty="0">
              <a:solidFill>
                <a:schemeClr val="accent1"/>
              </a:solidFill>
            </a:endParaRPr>
          </a:p>
        </p:txBody>
      </p:sp>
      <p:sp>
        <p:nvSpPr>
          <p:cNvPr id="10" name="TextBox 9"/>
          <p:cNvSpPr txBox="1"/>
          <p:nvPr/>
        </p:nvSpPr>
        <p:spPr>
          <a:xfrm>
            <a:off x="5436096" y="1916832"/>
            <a:ext cx="360040" cy="276999"/>
          </a:xfrm>
          <a:prstGeom prst="rect">
            <a:avLst/>
          </a:prstGeom>
          <a:noFill/>
        </p:spPr>
        <p:txBody>
          <a:bodyPr wrap="square" rtlCol="0">
            <a:spAutoFit/>
          </a:bodyPr>
          <a:lstStyle/>
          <a:p>
            <a:r>
              <a:rPr lang="en-GB" sz="1200" dirty="0" smtClean="0">
                <a:solidFill>
                  <a:schemeClr val="accent1"/>
                </a:solidFill>
              </a:rPr>
              <a:t>42</a:t>
            </a:r>
            <a:endParaRPr lang="en-GB" sz="1200" dirty="0">
              <a:solidFill>
                <a:schemeClr val="accent1"/>
              </a:solidFill>
            </a:endParaRPr>
          </a:p>
        </p:txBody>
      </p:sp>
      <p:sp>
        <p:nvSpPr>
          <p:cNvPr id="11" name="TextBox 10"/>
          <p:cNvSpPr txBox="1"/>
          <p:nvPr/>
        </p:nvSpPr>
        <p:spPr>
          <a:xfrm>
            <a:off x="6660232" y="3648696"/>
            <a:ext cx="360040" cy="276999"/>
          </a:xfrm>
          <a:prstGeom prst="rect">
            <a:avLst/>
          </a:prstGeom>
          <a:noFill/>
        </p:spPr>
        <p:txBody>
          <a:bodyPr wrap="square" rtlCol="0">
            <a:spAutoFit/>
          </a:bodyPr>
          <a:lstStyle/>
          <a:p>
            <a:r>
              <a:rPr lang="en-GB" sz="1200" dirty="0" smtClean="0">
                <a:solidFill>
                  <a:schemeClr val="accent1"/>
                </a:solidFill>
              </a:rPr>
              <a:t>20</a:t>
            </a:r>
            <a:endParaRPr lang="en-GB" sz="1200" dirty="0">
              <a:solidFill>
                <a:schemeClr val="accent1"/>
              </a:solidFill>
            </a:endParaRPr>
          </a:p>
        </p:txBody>
      </p:sp>
      <p:sp>
        <p:nvSpPr>
          <p:cNvPr id="12" name="TextBox 11"/>
          <p:cNvSpPr txBox="1"/>
          <p:nvPr/>
        </p:nvSpPr>
        <p:spPr>
          <a:xfrm>
            <a:off x="7884368" y="4365104"/>
            <a:ext cx="360040" cy="276999"/>
          </a:xfrm>
          <a:prstGeom prst="rect">
            <a:avLst/>
          </a:prstGeom>
          <a:noFill/>
        </p:spPr>
        <p:txBody>
          <a:bodyPr wrap="square" rtlCol="0">
            <a:spAutoFit/>
          </a:bodyPr>
          <a:lstStyle/>
          <a:p>
            <a:r>
              <a:rPr lang="en-GB" sz="1200" dirty="0" smtClean="0">
                <a:solidFill>
                  <a:schemeClr val="accent1"/>
                </a:solidFill>
              </a:rPr>
              <a:t>11</a:t>
            </a:r>
            <a:endParaRPr lang="en-GB" sz="1200" dirty="0">
              <a:solidFill>
                <a:schemeClr val="accent1"/>
              </a:solidFill>
            </a:endParaRPr>
          </a:p>
        </p:txBody>
      </p:sp>
    </p:spTree>
    <p:extLst>
      <p:ext uri="{BB962C8B-B14F-4D97-AF65-F5344CB8AC3E}">
        <p14:creationId xmlns:p14="http://schemas.microsoft.com/office/powerpoint/2010/main" val="835162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 of women: BMI</a:t>
            </a:r>
            <a:endParaRPr lang="en-GB" dirty="0"/>
          </a:p>
        </p:txBody>
      </p:sp>
      <p:sp>
        <p:nvSpPr>
          <p:cNvPr id="5" name="Content Placeholder 4"/>
          <p:cNvSpPr>
            <a:spLocks noGrp="1"/>
          </p:cNvSpPr>
          <p:nvPr>
            <p:ph sz="half" idx="1"/>
          </p:nvPr>
        </p:nvSpPr>
        <p:spPr>
          <a:xfrm>
            <a:off x="323528" y="1600200"/>
            <a:ext cx="2880320" cy="4525963"/>
          </a:xfrm>
        </p:spPr>
        <p:txBody>
          <a:bodyPr/>
          <a:lstStyle/>
          <a:p>
            <a:pPr marL="0" indent="0">
              <a:buNone/>
            </a:pPr>
            <a:r>
              <a:rPr lang="en-GB" sz="2700" dirty="0" smtClean="0"/>
              <a:t>BMI range </a:t>
            </a:r>
            <a:br>
              <a:rPr lang="en-GB" sz="2700" dirty="0" smtClean="0"/>
            </a:br>
            <a:r>
              <a:rPr lang="en-GB" sz="2700" dirty="0" smtClean="0"/>
              <a:t>35.1-56.7 kg/m</a:t>
            </a:r>
            <a:r>
              <a:rPr lang="en-GB" sz="2700" baseline="30000" dirty="0" smtClean="0"/>
              <a:t>2</a:t>
            </a:r>
          </a:p>
          <a:p>
            <a:endParaRPr lang="en-GB" sz="2700" dirty="0"/>
          </a:p>
          <a:p>
            <a:pPr marL="0" indent="0">
              <a:buNone/>
            </a:pPr>
            <a:r>
              <a:rPr lang="en-GB" sz="2700" dirty="0" smtClean="0"/>
              <a:t>93% BMI 35.1-40</a:t>
            </a:r>
          </a:p>
          <a:p>
            <a:pPr marL="0" indent="0">
              <a:buNone/>
            </a:pPr>
            <a:endParaRPr lang="en-GB" sz="2700" dirty="0"/>
          </a:p>
          <a:p>
            <a:pPr marL="0" indent="0">
              <a:buNone/>
            </a:pPr>
            <a:r>
              <a:rPr lang="en-GB" sz="2700" dirty="0" smtClean="0"/>
              <a:t>Any differences by parity?</a:t>
            </a:r>
            <a:endParaRPr lang="en-GB" sz="2700" dirty="0"/>
          </a:p>
        </p:txBody>
      </p:sp>
      <p:sp>
        <p:nvSpPr>
          <p:cNvPr id="9" name="TextBox 8"/>
          <p:cNvSpPr txBox="1"/>
          <p:nvPr/>
        </p:nvSpPr>
        <p:spPr>
          <a:xfrm>
            <a:off x="4234264" y="3068960"/>
            <a:ext cx="360040" cy="276999"/>
          </a:xfrm>
          <a:prstGeom prst="rect">
            <a:avLst/>
          </a:prstGeom>
          <a:noFill/>
        </p:spPr>
        <p:txBody>
          <a:bodyPr wrap="square" rtlCol="0">
            <a:spAutoFit/>
          </a:bodyPr>
          <a:lstStyle/>
          <a:p>
            <a:r>
              <a:rPr lang="en-GB" sz="1200" dirty="0" smtClean="0">
                <a:solidFill>
                  <a:schemeClr val="accent1"/>
                </a:solidFill>
              </a:rPr>
              <a:t>27</a:t>
            </a:r>
            <a:endParaRPr lang="en-GB" sz="1200" dirty="0">
              <a:solidFill>
                <a:schemeClr val="accent1"/>
              </a:solidFill>
            </a:endParaRPr>
          </a:p>
        </p:txBody>
      </p:sp>
      <p:sp>
        <p:nvSpPr>
          <p:cNvPr id="10" name="TextBox 9"/>
          <p:cNvSpPr txBox="1"/>
          <p:nvPr/>
        </p:nvSpPr>
        <p:spPr>
          <a:xfrm>
            <a:off x="5364088" y="1916832"/>
            <a:ext cx="360040" cy="276999"/>
          </a:xfrm>
          <a:prstGeom prst="rect">
            <a:avLst/>
          </a:prstGeom>
          <a:noFill/>
        </p:spPr>
        <p:txBody>
          <a:bodyPr wrap="square" rtlCol="0">
            <a:spAutoFit/>
          </a:bodyPr>
          <a:lstStyle/>
          <a:p>
            <a:r>
              <a:rPr lang="en-GB" sz="1200" dirty="0" smtClean="0">
                <a:solidFill>
                  <a:schemeClr val="accent1"/>
                </a:solidFill>
              </a:rPr>
              <a:t>42</a:t>
            </a:r>
            <a:endParaRPr lang="en-GB" sz="1200" dirty="0">
              <a:solidFill>
                <a:schemeClr val="accent1"/>
              </a:solidFill>
            </a:endParaRPr>
          </a:p>
        </p:txBody>
      </p:sp>
      <p:sp>
        <p:nvSpPr>
          <p:cNvPr id="11" name="TextBox 10"/>
          <p:cNvSpPr txBox="1"/>
          <p:nvPr/>
        </p:nvSpPr>
        <p:spPr>
          <a:xfrm>
            <a:off x="6588224" y="3595578"/>
            <a:ext cx="360040" cy="276999"/>
          </a:xfrm>
          <a:prstGeom prst="rect">
            <a:avLst/>
          </a:prstGeom>
          <a:noFill/>
        </p:spPr>
        <p:txBody>
          <a:bodyPr wrap="square" rtlCol="0">
            <a:spAutoFit/>
          </a:bodyPr>
          <a:lstStyle/>
          <a:p>
            <a:r>
              <a:rPr lang="en-GB" sz="1200" dirty="0" smtClean="0">
                <a:solidFill>
                  <a:schemeClr val="accent1"/>
                </a:solidFill>
              </a:rPr>
              <a:t>20</a:t>
            </a:r>
            <a:endParaRPr lang="en-GB" sz="1200" dirty="0">
              <a:solidFill>
                <a:schemeClr val="accent1"/>
              </a:solidFill>
            </a:endParaRPr>
          </a:p>
        </p:txBody>
      </p:sp>
      <p:sp>
        <p:nvSpPr>
          <p:cNvPr id="12" name="TextBox 11"/>
          <p:cNvSpPr txBox="1"/>
          <p:nvPr/>
        </p:nvSpPr>
        <p:spPr>
          <a:xfrm>
            <a:off x="7740352" y="4293096"/>
            <a:ext cx="360040" cy="276999"/>
          </a:xfrm>
          <a:prstGeom prst="rect">
            <a:avLst/>
          </a:prstGeom>
          <a:noFill/>
        </p:spPr>
        <p:txBody>
          <a:bodyPr wrap="square" rtlCol="0">
            <a:spAutoFit/>
          </a:bodyPr>
          <a:lstStyle/>
          <a:p>
            <a:r>
              <a:rPr lang="en-GB" sz="1200" dirty="0" smtClean="0">
                <a:solidFill>
                  <a:schemeClr val="accent1"/>
                </a:solidFill>
              </a:rPr>
              <a:t>11</a:t>
            </a:r>
            <a:endParaRPr lang="en-GB" sz="1200" dirty="0">
              <a:solidFill>
                <a:schemeClr val="accent1"/>
              </a:solidFill>
            </a:endParaRP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03847" y="1604224"/>
            <a:ext cx="5672933" cy="4129032"/>
          </a:xfrm>
        </p:spPr>
      </p:pic>
    </p:spTree>
    <p:extLst>
      <p:ext uri="{BB962C8B-B14F-4D97-AF65-F5344CB8AC3E}">
        <p14:creationId xmlns:p14="http://schemas.microsoft.com/office/powerpoint/2010/main" val="107587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 of women</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7492383"/>
              </p:ext>
            </p:extLst>
          </p:nvPr>
        </p:nvGraphicFramePr>
        <p:xfrm>
          <a:off x="4067944" y="1268760"/>
          <a:ext cx="4764009" cy="4531360"/>
        </p:xfrm>
        <a:graphic>
          <a:graphicData uri="http://schemas.openxmlformats.org/drawingml/2006/table">
            <a:tbl>
              <a:tblPr firstRow="1" bandRow="1">
                <a:tableStyleId>{125E5076-3810-47DD-B79F-674D7AD40C01}</a:tableStyleId>
              </a:tblPr>
              <a:tblGrid>
                <a:gridCol w="1588003"/>
                <a:gridCol w="1588003"/>
                <a:gridCol w="1588003"/>
              </a:tblGrid>
              <a:tr h="370840">
                <a:tc>
                  <a:txBody>
                    <a:bodyPr/>
                    <a:lstStyle/>
                    <a:p>
                      <a:endParaRPr lang="en-GB" sz="1600" dirty="0"/>
                    </a:p>
                  </a:txBody>
                  <a:tcPr marL="158018" marR="158018"/>
                </a:tc>
                <a:tc>
                  <a:txBody>
                    <a:bodyPr/>
                    <a:lstStyle/>
                    <a:p>
                      <a:pPr algn="ctr"/>
                      <a:r>
                        <a:rPr lang="en-GB" sz="1600" dirty="0" smtClean="0"/>
                        <a:t>Nulliparous</a:t>
                      </a:r>
                    </a:p>
                    <a:p>
                      <a:pPr algn="ctr"/>
                      <a:r>
                        <a:rPr lang="en-GB" sz="1600" dirty="0" smtClean="0"/>
                        <a:t>n=110</a:t>
                      </a:r>
                    </a:p>
                    <a:p>
                      <a:pPr algn="ctr"/>
                      <a:r>
                        <a:rPr lang="en-GB" sz="1600" dirty="0" smtClean="0"/>
                        <a:t>%</a:t>
                      </a:r>
                      <a:endParaRPr lang="en-GB" sz="1600" dirty="0"/>
                    </a:p>
                  </a:txBody>
                  <a:tcPr marL="158018" marR="158018" anchor="ctr"/>
                </a:tc>
                <a:tc>
                  <a:txBody>
                    <a:bodyPr/>
                    <a:lstStyle/>
                    <a:p>
                      <a:pPr algn="ctr"/>
                      <a:r>
                        <a:rPr lang="en-GB" sz="1600" dirty="0" smtClean="0"/>
                        <a:t>Multiparous</a:t>
                      </a:r>
                    </a:p>
                    <a:p>
                      <a:pPr algn="ctr"/>
                      <a:r>
                        <a:rPr lang="en-GB" sz="1600" dirty="0" smtClean="0"/>
                        <a:t>n=297</a:t>
                      </a:r>
                    </a:p>
                    <a:p>
                      <a:pPr algn="ctr"/>
                      <a:r>
                        <a:rPr lang="en-GB" sz="1600" dirty="0" smtClean="0"/>
                        <a:t>%</a:t>
                      </a:r>
                      <a:endParaRPr lang="en-GB" sz="1600" dirty="0"/>
                    </a:p>
                  </a:txBody>
                  <a:tcPr marL="158018" marR="158018" anchor="ctr"/>
                </a:tc>
              </a:tr>
              <a:tr h="370840">
                <a:tc>
                  <a:txBody>
                    <a:bodyPr/>
                    <a:lstStyle/>
                    <a:p>
                      <a:pPr algn="l"/>
                      <a:r>
                        <a:rPr lang="en-GB" sz="1600" b="1" dirty="0" smtClean="0"/>
                        <a:t>BMI (kg/m</a:t>
                      </a:r>
                      <a:r>
                        <a:rPr lang="en-GB" sz="1600" b="1" baseline="30000" dirty="0" smtClean="0"/>
                        <a:t>2</a:t>
                      </a:r>
                      <a:r>
                        <a:rPr lang="en-GB" sz="1600" b="1" baseline="0" dirty="0" smtClean="0"/>
                        <a:t>)</a:t>
                      </a:r>
                      <a:endParaRPr lang="en-GB" sz="1600" b="1" baseline="0" dirty="0"/>
                    </a:p>
                  </a:txBody>
                  <a:tcPr marL="158018" marR="158018"/>
                </a:tc>
                <a:tc>
                  <a:txBody>
                    <a:bodyPr/>
                    <a:lstStyle/>
                    <a:p>
                      <a:pPr algn="ctr"/>
                      <a:endParaRPr lang="en-GB" sz="1600" dirty="0"/>
                    </a:p>
                  </a:txBody>
                  <a:tcPr marL="158018" marR="158018" anchor="ctr"/>
                </a:tc>
                <a:tc>
                  <a:txBody>
                    <a:bodyPr/>
                    <a:lstStyle/>
                    <a:p>
                      <a:pPr algn="ctr"/>
                      <a:endParaRPr lang="en-GB" sz="1600"/>
                    </a:p>
                  </a:txBody>
                  <a:tcPr marL="158018" marR="158018" anchor="ctr"/>
                </a:tc>
              </a:tr>
              <a:tr h="370840">
                <a:tc>
                  <a:txBody>
                    <a:bodyPr/>
                    <a:lstStyle/>
                    <a:p>
                      <a:pPr algn="r"/>
                      <a:r>
                        <a:rPr lang="en-GB" sz="1600" dirty="0" smtClean="0"/>
                        <a:t>35.1-40.0</a:t>
                      </a:r>
                      <a:endParaRPr lang="en-GB" sz="1600" dirty="0"/>
                    </a:p>
                  </a:txBody>
                  <a:tcPr marL="158018" marR="158018" anchor="ctr"/>
                </a:tc>
                <a:tc>
                  <a:txBody>
                    <a:bodyPr/>
                    <a:lstStyle/>
                    <a:p>
                      <a:pPr algn="ctr"/>
                      <a:r>
                        <a:rPr lang="en-GB" sz="1600" dirty="0" smtClean="0"/>
                        <a:t>91.8</a:t>
                      </a:r>
                      <a:endParaRPr lang="en-GB" sz="1600" dirty="0"/>
                    </a:p>
                  </a:txBody>
                  <a:tcPr marL="158018" marR="158018" anchor="ctr"/>
                </a:tc>
                <a:tc>
                  <a:txBody>
                    <a:bodyPr/>
                    <a:lstStyle/>
                    <a:p>
                      <a:pPr algn="ctr"/>
                      <a:r>
                        <a:rPr lang="en-GB" sz="1600" dirty="0" smtClean="0"/>
                        <a:t>93.3</a:t>
                      </a:r>
                      <a:endParaRPr lang="en-GB" sz="1600" dirty="0"/>
                    </a:p>
                  </a:txBody>
                  <a:tcPr marL="158018" marR="158018" anchor="ctr"/>
                </a:tc>
              </a:tr>
              <a:tr h="370840">
                <a:tc>
                  <a:txBody>
                    <a:bodyPr/>
                    <a:lstStyle/>
                    <a:p>
                      <a:pPr algn="r"/>
                      <a:r>
                        <a:rPr lang="en-GB" sz="1600" dirty="0" smtClean="0"/>
                        <a:t>&gt;40</a:t>
                      </a:r>
                      <a:endParaRPr lang="en-GB" sz="1600" dirty="0"/>
                    </a:p>
                  </a:txBody>
                  <a:tcPr marL="158018" marR="158018" anchor="ctr"/>
                </a:tc>
                <a:tc>
                  <a:txBody>
                    <a:bodyPr/>
                    <a:lstStyle/>
                    <a:p>
                      <a:pPr algn="ctr"/>
                      <a:r>
                        <a:rPr lang="en-GB" sz="1600" dirty="0" smtClean="0"/>
                        <a:t>8.2</a:t>
                      </a:r>
                      <a:endParaRPr lang="en-GB" sz="1600" dirty="0"/>
                    </a:p>
                  </a:txBody>
                  <a:tcPr marL="158018" marR="158018" anchor="ctr"/>
                </a:tc>
                <a:tc>
                  <a:txBody>
                    <a:bodyPr/>
                    <a:lstStyle/>
                    <a:p>
                      <a:pPr algn="ctr"/>
                      <a:r>
                        <a:rPr lang="en-GB" sz="1600" dirty="0" smtClean="0"/>
                        <a:t>6.8</a:t>
                      </a:r>
                      <a:endParaRPr lang="en-GB" sz="1600" dirty="0"/>
                    </a:p>
                  </a:txBody>
                  <a:tcPr marL="158018" marR="158018" anchor="ctr"/>
                </a:tc>
              </a:tr>
              <a:tr h="370840">
                <a:tc>
                  <a:txBody>
                    <a:bodyPr/>
                    <a:lstStyle/>
                    <a:p>
                      <a:r>
                        <a:rPr lang="en-GB" sz="1600" b="1" dirty="0" smtClean="0"/>
                        <a:t>Maternal</a:t>
                      </a:r>
                      <a:r>
                        <a:rPr lang="en-GB" sz="1600" b="1" baseline="0" dirty="0" smtClean="0"/>
                        <a:t> age</a:t>
                      </a:r>
                      <a:endParaRPr lang="en-GB" sz="1600" b="1" dirty="0"/>
                    </a:p>
                  </a:txBody>
                  <a:tcPr marL="158018" marR="158018"/>
                </a:tc>
                <a:tc>
                  <a:txBody>
                    <a:bodyPr/>
                    <a:lstStyle/>
                    <a:p>
                      <a:pPr algn="ctr"/>
                      <a:endParaRPr lang="en-GB" sz="1600" dirty="0"/>
                    </a:p>
                  </a:txBody>
                  <a:tcPr marL="158018" marR="158018" anchor="ctr"/>
                </a:tc>
                <a:tc>
                  <a:txBody>
                    <a:bodyPr/>
                    <a:lstStyle/>
                    <a:p>
                      <a:pPr algn="ctr"/>
                      <a:endParaRPr lang="en-GB" sz="1600" dirty="0"/>
                    </a:p>
                  </a:txBody>
                  <a:tcPr marL="158018" marR="158018" anchor="ctr"/>
                </a:tc>
              </a:tr>
              <a:tr h="370840">
                <a:tc>
                  <a:txBody>
                    <a:bodyPr/>
                    <a:lstStyle/>
                    <a:p>
                      <a:pPr marL="0" algn="r" defTabSz="914400" rtl="0" eaLnBrk="1" latinLnBrk="0" hangingPunct="1">
                        <a:lnSpc>
                          <a:spcPct val="107000"/>
                        </a:lnSpc>
                        <a:spcAft>
                          <a:spcPts val="0"/>
                        </a:spcAft>
                      </a:pPr>
                      <a:r>
                        <a:rPr lang="en-GB" sz="1600" kern="1200" dirty="0"/>
                        <a:t>Under 20</a:t>
                      </a:r>
                      <a:endParaRPr lang="en-GB" sz="1600" kern="1200" dirty="0">
                        <a:solidFill>
                          <a:schemeClr val="dk1"/>
                        </a:solidFill>
                        <a:latin typeface="+mn-lt"/>
                        <a:ea typeface="+mn-ea"/>
                        <a:cs typeface="+mn-cs"/>
                      </a:endParaRPr>
                    </a:p>
                  </a:txBody>
                  <a:tcPr marL="118513" marR="118513" marT="0" marB="0"/>
                </a:tc>
                <a:tc>
                  <a:txBody>
                    <a:bodyPr/>
                    <a:lstStyle/>
                    <a:p>
                      <a:pPr marL="0" algn="ctr" defTabSz="914400" rtl="0" eaLnBrk="1" latinLnBrk="0" hangingPunct="1">
                        <a:lnSpc>
                          <a:spcPct val="107000"/>
                        </a:lnSpc>
                        <a:spcAft>
                          <a:spcPts val="0"/>
                        </a:spcAft>
                      </a:pPr>
                      <a:r>
                        <a:rPr lang="en-GB" sz="1600" kern="1200" dirty="0"/>
                        <a:t>8.2</a:t>
                      </a: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a:t>1.0</a:t>
                      </a:r>
                      <a:endParaRPr lang="en-GB" sz="1600" kern="1200" dirty="0">
                        <a:solidFill>
                          <a:schemeClr val="dk1"/>
                        </a:solidFill>
                        <a:latin typeface="+mn-lt"/>
                        <a:ea typeface="+mn-ea"/>
                        <a:cs typeface="+mn-cs"/>
                      </a:endParaRPr>
                    </a:p>
                  </a:txBody>
                  <a:tcPr marL="118513" marR="118513" marT="0" marB="0" anchor="ctr"/>
                </a:tc>
              </a:tr>
              <a:tr h="370840">
                <a:tc>
                  <a:txBody>
                    <a:bodyPr/>
                    <a:lstStyle/>
                    <a:p>
                      <a:pPr marL="0" algn="r" defTabSz="914400" rtl="0" eaLnBrk="1" latinLnBrk="0" hangingPunct="1">
                        <a:lnSpc>
                          <a:spcPct val="107000"/>
                        </a:lnSpc>
                        <a:spcAft>
                          <a:spcPts val="0"/>
                        </a:spcAft>
                      </a:pPr>
                      <a:r>
                        <a:rPr lang="en-GB" sz="1600" kern="1200" dirty="0"/>
                        <a:t>20-24</a:t>
                      </a:r>
                      <a:endParaRPr lang="en-GB" sz="1600" kern="1200" dirty="0">
                        <a:solidFill>
                          <a:schemeClr val="dk1"/>
                        </a:solidFill>
                        <a:latin typeface="+mn-lt"/>
                        <a:ea typeface="+mn-ea"/>
                        <a:cs typeface="+mn-cs"/>
                      </a:endParaRPr>
                    </a:p>
                  </a:txBody>
                  <a:tcPr marL="118513" marR="118513" marT="0" marB="0"/>
                </a:tc>
                <a:tc>
                  <a:txBody>
                    <a:bodyPr/>
                    <a:lstStyle/>
                    <a:p>
                      <a:pPr marL="0" algn="ctr" defTabSz="914400" rtl="0" eaLnBrk="1" latinLnBrk="0" hangingPunct="1">
                        <a:lnSpc>
                          <a:spcPct val="107000"/>
                        </a:lnSpc>
                        <a:spcAft>
                          <a:spcPts val="0"/>
                        </a:spcAft>
                      </a:pPr>
                      <a:r>
                        <a:rPr lang="en-GB" sz="1600" kern="1200" dirty="0"/>
                        <a:t>27.3</a:t>
                      </a: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a:t>15.8</a:t>
                      </a:r>
                      <a:endParaRPr lang="en-GB" sz="1600" kern="1200" dirty="0">
                        <a:solidFill>
                          <a:schemeClr val="dk1"/>
                        </a:solidFill>
                        <a:latin typeface="+mn-lt"/>
                        <a:ea typeface="+mn-ea"/>
                        <a:cs typeface="+mn-cs"/>
                      </a:endParaRPr>
                    </a:p>
                  </a:txBody>
                  <a:tcPr marL="118513" marR="118513" marT="0" marB="0" anchor="ctr"/>
                </a:tc>
              </a:tr>
              <a:tr h="370840">
                <a:tc>
                  <a:txBody>
                    <a:bodyPr/>
                    <a:lstStyle/>
                    <a:p>
                      <a:pPr marL="0" algn="r" defTabSz="914400" rtl="0" eaLnBrk="1" latinLnBrk="0" hangingPunct="1">
                        <a:lnSpc>
                          <a:spcPct val="107000"/>
                        </a:lnSpc>
                        <a:spcAft>
                          <a:spcPts val="0"/>
                        </a:spcAft>
                      </a:pPr>
                      <a:r>
                        <a:rPr lang="en-GB" sz="1600" kern="1200" dirty="0"/>
                        <a:t>25-29</a:t>
                      </a:r>
                      <a:endParaRPr lang="en-GB" sz="1600" kern="1200" dirty="0">
                        <a:solidFill>
                          <a:schemeClr val="dk1"/>
                        </a:solidFill>
                        <a:latin typeface="+mn-lt"/>
                        <a:ea typeface="+mn-ea"/>
                        <a:cs typeface="+mn-cs"/>
                      </a:endParaRPr>
                    </a:p>
                  </a:txBody>
                  <a:tcPr marL="118513" marR="118513" marT="0" marB="0"/>
                </a:tc>
                <a:tc>
                  <a:txBody>
                    <a:bodyPr/>
                    <a:lstStyle/>
                    <a:p>
                      <a:pPr marL="0" algn="ctr" defTabSz="914400" rtl="0" eaLnBrk="1" latinLnBrk="0" hangingPunct="1">
                        <a:lnSpc>
                          <a:spcPct val="107000"/>
                        </a:lnSpc>
                        <a:spcAft>
                          <a:spcPts val="0"/>
                        </a:spcAft>
                      </a:pPr>
                      <a:r>
                        <a:rPr lang="en-GB" sz="1600" kern="1200" dirty="0"/>
                        <a:t>39.1</a:t>
                      </a: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a:t>38.1</a:t>
                      </a:r>
                      <a:endParaRPr lang="en-GB" sz="1600" kern="1200" dirty="0">
                        <a:solidFill>
                          <a:schemeClr val="dk1"/>
                        </a:solidFill>
                        <a:latin typeface="+mn-lt"/>
                        <a:ea typeface="+mn-ea"/>
                        <a:cs typeface="+mn-cs"/>
                      </a:endParaRPr>
                    </a:p>
                  </a:txBody>
                  <a:tcPr marL="118513" marR="118513" marT="0" marB="0" anchor="ctr"/>
                </a:tc>
              </a:tr>
              <a:tr h="370840">
                <a:tc>
                  <a:txBody>
                    <a:bodyPr/>
                    <a:lstStyle/>
                    <a:p>
                      <a:pPr marL="0" algn="r" defTabSz="914400" rtl="0" eaLnBrk="1" latinLnBrk="0" hangingPunct="1">
                        <a:lnSpc>
                          <a:spcPct val="107000"/>
                        </a:lnSpc>
                        <a:spcAft>
                          <a:spcPts val="0"/>
                        </a:spcAft>
                      </a:pPr>
                      <a:r>
                        <a:rPr lang="en-GB" sz="1600" kern="1200" dirty="0"/>
                        <a:t>30-34</a:t>
                      </a:r>
                      <a:endParaRPr lang="en-GB" sz="1600" kern="1200" dirty="0">
                        <a:solidFill>
                          <a:schemeClr val="dk1"/>
                        </a:solidFill>
                        <a:latin typeface="+mn-lt"/>
                        <a:ea typeface="+mn-ea"/>
                        <a:cs typeface="+mn-cs"/>
                      </a:endParaRPr>
                    </a:p>
                  </a:txBody>
                  <a:tcPr marL="118513" marR="118513" marT="0" marB="0"/>
                </a:tc>
                <a:tc>
                  <a:txBody>
                    <a:bodyPr/>
                    <a:lstStyle/>
                    <a:p>
                      <a:pPr marL="0" algn="ctr" defTabSz="914400" rtl="0" eaLnBrk="1" latinLnBrk="0" hangingPunct="1">
                        <a:lnSpc>
                          <a:spcPct val="107000"/>
                        </a:lnSpc>
                        <a:spcAft>
                          <a:spcPts val="0"/>
                        </a:spcAft>
                      </a:pPr>
                      <a:r>
                        <a:rPr lang="en-GB" sz="1600" kern="1200" dirty="0"/>
                        <a:t>20.0</a:t>
                      </a: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a:t>32.0</a:t>
                      </a:r>
                      <a:endParaRPr lang="en-GB" sz="1600" kern="1200" dirty="0">
                        <a:solidFill>
                          <a:schemeClr val="dk1"/>
                        </a:solidFill>
                        <a:latin typeface="+mn-lt"/>
                        <a:ea typeface="+mn-ea"/>
                        <a:cs typeface="+mn-cs"/>
                      </a:endParaRPr>
                    </a:p>
                  </a:txBody>
                  <a:tcPr marL="118513" marR="118513" marT="0" marB="0" anchor="ctr"/>
                </a:tc>
              </a:tr>
              <a:tr h="370840">
                <a:tc>
                  <a:txBody>
                    <a:bodyPr/>
                    <a:lstStyle/>
                    <a:p>
                      <a:pPr marL="0" algn="r" defTabSz="914400" rtl="0" eaLnBrk="1" latinLnBrk="0" hangingPunct="1">
                        <a:lnSpc>
                          <a:spcPct val="107000"/>
                        </a:lnSpc>
                        <a:spcAft>
                          <a:spcPts val="0"/>
                        </a:spcAft>
                      </a:pPr>
                      <a:r>
                        <a:rPr lang="en-GB" sz="1600" kern="1200" dirty="0"/>
                        <a:t>35-39</a:t>
                      </a:r>
                      <a:endParaRPr lang="en-GB" sz="1600" kern="1200" dirty="0">
                        <a:solidFill>
                          <a:schemeClr val="dk1"/>
                        </a:solidFill>
                        <a:latin typeface="+mn-lt"/>
                        <a:ea typeface="+mn-ea"/>
                        <a:cs typeface="+mn-cs"/>
                      </a:endParaRPr>
                    </a:p>
                  </a:txBody>
                  <a:tcPr marL="118513" marR="118513" marT="0" marB="0"/>
                </a:tc>
                <a:tc>
                  <a:txBody>
                    <a:bodyPr/>
                    <a:lstStyle/>
                    <a:p>
                      <a:pPr marL="0" algn="ctr" defTabSz="914400" rtl="0" eaLnBrk="1" latinLnBrk="0" hangingPunct="1">
                        <a:lnSpc>
                          <a:spcPct val="107000"/>
                        </a:lnSpc>
                        <a:spcAft>
                          <a:spcPts val="0"/>
                        </a:spcAft>
                      </a:pPr>
                      <a:r>
                        <a:rPr lang="en-GB" sz="1600" kern="1200" dirty="0"/>
                        <a:t>5.5</a:t>
                      </a: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a:t>10.8</a:t>
                      </a:r>
                      <a:endParaRPr lang="en-GB" sz="1600" kern="1200" dirty="0">
                        <a:solidFill>
                          <a:schemeClr val="dk1"/>
                        </a:solidFill>
                        <a:latin typeface="+mn-lt"/>
                        <a:ea typeface="+mn-ea"/>
                        <a:cs typeface="+mn-cs"/>
                      </a:endParaRPr>
                    </a:p>
                  </a:txBody>
                  <a:tcPr marL="118513" marR="118513" marT="0" marB="0" anchor="ctr"/>
                </a:tc>
              </a:tr>
              <a:tr h="370840">
                <a:tc>
                  <a:txBody>
                    <a:bodyPr/>
                    <a:lstStyle/>
                    <a:p>
                      <a:pPr marL="0" algn="r" defTabSz="914400" rtl="0" eaLnBrk="1" latinLnBrk="0" hangingPunct="1">
                        <a:lnSpc>
                          <a:spcPct val="107000"/>
                        </a:lnSpc>
                        <a:spcAft>
                          <a:spcPts val="0"/>
                        </a:spcAft>
                      </a:pPr>
                      <a:r>
                        <a:rPr lang="en-GB" sz="1600" kern="1200" dirty="0"/>
                        <a:t>40+</a:t>
                      </a:r>
                      <a:endParaRPr lang="en-GB" sz="1600" kern="1200" dirty="0">
                        <a:solidFill>
                          <a:schemeClr val="dk1"/>
                        </a:solidFill>
                        <a:latin typeface="+mn-lt"/>
                        <a:ea typeface="+mn-ea"/>
                        <a:cs typeface="+mn-cs"/>
                      </a:endParaRPr>
                    </a:p>
                  </a:txBody>
                  <a:tcPr marL="118513" marR="118513" marT="0" marB="0"/>
                </a:tc>
                <a:tc>
                  <a:txBody>
                    <a:bodyPr/>
                    <a:lstStyle/>
                    <a:p>
                      <a:pPr marL="0" algn="ctr" defTabSz="914400" rtl="0" eaLnBrk="1" latinLnBrk="0" hangingPunct="1">
                        <a:lnSpc>
                          <a:spcPct val="107000"/>
                        </a:lnSpc>
                        <a:spcAft>
                          <a:spcPts val="0"/>
                        </a:spcAft>
                      </a:pPr>
                      <a:r>
                        <a:rPr lang="en-GB" sz="1600" kern="1200" dirty="0"/>
                        <a:t>0.0</a:t>
                      </a: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a:t>2.4</a:t>
                      </a:r>
                      <a:endParaRPr lang="en-GB" sz="1600" kern="1200" dirty="0">
                        <a:solidFill>
                          <a:schemeClr val="dk1"/>
                        </a:solidFill>
                        <a:latin typeface="+mn-lt"/>
                        <a:ea typeface="+mn-ea"/>
                        <a:cs typeface="+mn-cs"/>
                      </a:endParaRPr>
                    </a:p>
                  </a:txBody>
                  <a:tcPr marL="118513" marR="118513" marT="0" marB="0" anchor="ctr"/>
                </a:tc>
              </a:tr>
            </a:tbl>
          </a:graphicData>
        </a:graphic>
      </p:graphicFrame>
      <p:sp>
        <p:nvSpPr>
          <p:cNvPr id="17" name="Content Placeholder 4"/>
          <p:cNvSpPr txBox="1">
            <a:spLocks/>
          </p:cNvSpPr>
          <p:nvPr/>
        </p:nvSpPr>
        <p:spPr bwMode="auto">
          <a:xfrm>
            <a:off x="457199" y="1600200"/>
            <a:ext cx="3394721" cy="4709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GB" sz="2800" kern="0" dirty="0" smtClean="0"/>
              <a:t>BMI varies little by parity</a:t>
            </a:r>
          </a:p>
          <a:p>
            <a:pPr marL="0" indent="0">
              <a:buFontTx/>
              <a:buNone/>
            </a:pPr>
            <a:endParaRPr lang="en-GB" sz="2800" kern="0" dirty="0" smtClean="0"/>
          </a:p>
          <a:p>
            <a:pPr marL="0" indent="0">
              <a:buFontTx/>
              <a:buNone/>
            </a:pPr>
            <a:r>
              <a:rPr lang="en-GB" sz="2800" kern="0" dirty="0" smtClean="0"/>
              <a:t>Expected differences in age</a:t>
            </a:r>
          </a:p>
          <a:p>
            <a:pPr marL="0" indent="0">
              <a:buFontTx/>
              <a:buNone/>
            </a:pPr>
            <a:endParaRPr lang="en-GB" sz="2800" kern="0" dirty="0"/>
          </a:p>
          <a:p>
            <a:pPr marL="0" indent="0">
              <a:buFontTx/>
              <a:buNone/>
            </a:pPr>
            <a:r>
              <a:rPr lang="en-GB" sz="2800" kern="0" dirty="0" smtClean="0"/>
              <a:t>Multiparous women older</a:t>
            </a:r>
            <a:endParaRPr lang="en-GB" sz="2800" kern="0" dirty="0"/>
          </a:p>
        </p:txBody>
      </p:sp>
    </p:spTree>
    <p:extLst>
      <p:ext uri="{BB962C8B-B14F-4D97-AF65-F5344CB8AC3E}">
        <p14:creationId xmlns:p14="http://schemas.microsoft.com/office/powerpoint/2010/main" val="3351566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a:xfrm>
            <a:off x="457200" y="1600200"/>
            <a:ext cx="8229600" cy="4925144"/>
          </a:xfrm>
        </p:spPr>
        <p:txBody>
          <a:bodyPr>
            <a:normAutofit fontScale="92500" lnSpcReduction="10000"/>
          </a:bodyPr>
          <a:lstStyle/>
          <a:p>
            <a:pPr>
              <a:spcAft>
                <a:spcPts val="600"/>
              </a:spcAft>
            </a:pPr>
            <a:r>
              <a:rPr lang="en-GB" dirty="0" smtClean="0"/>
              <a:t>How does UKMidSS work?</a:t>
            </a:r>
          </a:p>
          <a:p>
            <a:pPr>
              <a:spcAft>
                <a:spcPts val="600"/>
              </a:spcAft>
            </a:pPr>
            <a:r>
              <a:rPr lang="en-GB" dirty="0" smtClean="0"/>
              <a:t>Severe Obesity Study</a:t>
            </a:r>
          </a:p>
          <a:p>
            <a:pPr lvl="1">
              <a:spcAft>
                <a:spcPts val="600"/>
              </a:spcAft>
            </a:pPr>
            <a:r>
              <a:rPr lang="en-GB" dirty="0" smtClean="0"/>
              <a:t>Methods</a:t>
            </a:r>
          </a:p>
          <a:p>
            <a:pPr lvl="1">
              <a:spcAft>
                <a:spcPts val="600"/>
              </a:spcAft>
            </a:pPr>
            <a:r>
              <a:rPr lang="en-GB" dirty="0" smtClean="0"/>
              <a:t>Control selection quiz!</a:t>
            </a:r>
          </a:p>
          <a:p>
            <a:pPr>
              <a:spcAft>
                <a:spcPts val="600"/>
              </a:spcAft>
            </a:pPr>
            <a:r>
              <a:rPr lang="en-GB" dirty="0" smtClean="0"/>
              <a:t>Interim results</a:t>
            </a:r>
          </a:p>
          <a:p>
            <a:pPr lvl="1">
              <a:spcAft>
                <a:spcPts val="600"/>
              </a:spcAft>
            </a:pPr>
            <a:r>
              <a:rPr lang="en-GB" dirty="0" smtClean="0"/>
              <a:t>Response to UKMidSS</a:t>
            </a:r>
          </a:p>
          <a:p>
            <a:pPr lvl="1">
              <a:spcAft>
                <a:spcPts val="600"/>
              </a:spcAft>
            </a:pPr>
            <a:r>
              <a:rPr lang="en-GB" dirty="0" smtClean="0"/>
              <a:t>Severe Obesity Study</a:t>
            </a:r>
          </a:p>
          <a:p>
            <a:pPr>
              <a:spcAft>
                <a:spcPts val="600"/>
              </a:spcAft>
            </a:pPr>
            <a:r>
              <a:rPr lang="en-GB" dirty="0" smtClean="0"/>
              <a:t>Conclusions &amp; implications</a:t>
            </a:r>
          </a:p>
          <a:p>
            <a:pPr>
              <a:spcAft>
                <a:spcPts val="600"/>
              </a:spcAft>
            </a:pPr>
            <a:r>
              <a:rPr lang="en-GB" dirty="0" smtClean="0"/>
              <a:t>What’s next?</a:t>
            </a:r>
          </a:p>
        </p:txBody>
      </p:sp>
    </p:spTree>
    <p:extLst>
      <p:ext uri="{BB962C8B-B14F-4D97-AF65-F5344CB8AC3E}">
        <p14:creationId xmlns:p14="http://schemas.microsoft.com/office/powerpoint/2010/main" val="1528493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 of women</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31783261"/>
              </p:ext>
            </p:extLst>
          </p:nvPr>
        </p:nvGraphicFramePr>
        <p:xfrm>
          <a:off x="3851920" y="1772816"/>
          <a:ext cx="4908026" cy="3914426"/>
        </p:xfrm>
        <a:graphic>
          <a:graphicData uri="http://schemas.openxmlformats.org/drawingml/2006/table">
            <a:tbl>
              <a:tblPr firstRow="1" bandRow="1">
                <a:tableStyleId>{125E5076-3810-47DD-B79F-674D7AD40C01}</a:tableStyleId>
              </a:tblPr>
              <a:tblGrid>
                <a:gridCol w="1818837"/>
                <a:gridCol w="1608972"/>
                <a:gridCol w="1480217"/>
              </a:tblGrid>
              <a:tr h="850050">
                <a:tc>
                  <a:txBody>
                    <a:bodyPr/>
                    <a:lstStyle/>
                    <a:p>
                      <a:endParaRPr lang="en-GB" sz="1600" dirty="0"/>
                    </a:p>
                  </a:txBody>
                  <a:tcPr marL="158018" marR="158018"/>
                </a:tc>
                <a:tc>
                  <a:txBody>
                    <a:bodyPr/>
                    <a:lstStyle/>
                    <a:p>
                      <a:pPr algn="ctr"/>
                      <a:r>
                        <a:rPr lang="en-GB" sz="1600" dirty="0" smtClean="0"/>
                        <a:t>Nulliparous</a:t>
                      </a:r>
                    </a:p>
                    <a:p>
                      <a:pPr algn="ctr"/>
                      <a:r>
                        <a:rPr lang="en-GB" sz="1600" dirty="0" smtClean="0"/>
                        <a:t>n=110</a:t>
                      </a:r>
                    </a:p>
                    <a:p>
                      <a:pPr algn="ctr"/>
                      <a:r>
                        <a:rPr lang="en-GB" sz="1600" dirty="0" smtClean="0"/>
                        <a:t>%</a:t>
                      </a:r>
                      <a:endParaRPr lang="en-GB" sz="1600" dirty="0"/>
                    </a:p>
                  </a:txBody>
                  <a:tcPr marL="158018" marR="158018" anchor="ctr"/>
                </a:tc>
                <a:tc>
                  <a:txBody>
                    <a:bodyPr/>
                    <a:lstStyle/>
                    <a:p>
                      <a:pPr algn="ctr"/>
                      <a:r>
                        <a:rPr lang="en-GB" sz="1600" dirty="0" smtClean="0"/>
                        <a:t>Multiparous</a:t>
                      </a:r>
                    </a:p>
                    <a:p>
                      <a:pPr algn="ctr"/>
                      <a:r>
                        <a:rPr lang="en-GB" sz="1600" dirty="0" smtClean="0"/>
                        <a:t>n=297</a:t>
                      </a:r>
                    </a:p>
                    <a:p>
                      <a:pPr algn="ctr"/>
                      <a:r>
                        <a:rPr lang="en-GB" sz="1600" dirty="0" smtClean="0"/>
                        <a:t>%</a:t>
                      </a:r>
                      <a:endParaRPr lang="en-GB" sz="1600" dirty="0"/>
                    </a:p>
                  </a:txBody>
                  <a:tcPr marL="158018" marR="158018" anchor="ctr"/>
                </a:tc>
              </a:tr>
              <a:tr h="383047">
                <a:tc>
                  <a:txBody>
                    <a:bodyPr/>
                    <a:lstStyle/>
                    <a:p>
                      <a:pPr algn="l"/>
                      <a:r>
                        <a:rPr lang="en-GB" sz="1600" b="1" dirty="0" smtClean="0"/>
                        <a:t>Ethnic</a:t>
                      </a:r>
                      <a:r>
                        <a:rPr lang="en-GB" sz="1600" b="1" baseline="0" dirty="0" smtClean="0"/>
                        <a:t> group</a:t>
                      </a:r>
                      <a:endParaRPr lang="en-GB" sz="1600" b="1" baseline="0" dirty="0"/>
                    </a:p>
                  </a:txBody>
                  <a:tcPr marL="158018" marR="158018"/>
                </a:tc>
                <a:tc>
                  <a:txBody>
                    <a:bodyPr/>
                    <a:lstStyle/>
                    <a:p>
                      <a:pPr algn="ctr"/>
                      <a:endParaRPr lang="en-GB" sz="1600" dirty="0"/>
                    </a:p>
                  </a:txBody>
                  <a:tcPr marL="158018" marR="158018" anchor="ctr"/>
                </a:tc>
                <a:tc>
                  <a:txBody>
                    <a:bodyPr/>
                    <a:lstStyle/>
                    <a:p>
                      <a:pPr algn="ctr"/>
                      <a:endParaRPr lang="en-GB" sz="1600"/>
                    </a:p>
                  </a:txBody>
                  <a:tcPr marL="158018" marR="158018" anchor="ctr"/>
                </a:tc>
              </a:tr>
              <a:tr h="383047">
                <a:tc>
                  <a:txBody>
                    <a:bodyPr/>
                    <a:lstStyle/>
                    <a:p>
                      <a:pPr marL="0" algn="r" defTabSz="914400" rtl="0" eaLnBrk="1" latinLnBrk="0" hangingPunct="1">
                        <a:lnSpc>
                          <a:spcPct val="107000"/>
                        </a:lnSpc>
                        <a:spcAft>
                          <a:spcPts val="0"/>
                        </a:spcAft>
                      </a:pPr>
                      <a:r>
                        <a:rPr lang="en-GB" sz="1600" kern="1200" dirty="0"/>
                        <a:t>White</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a:t>88.2</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a:t>83.2</a:t>
                      </a:r>
                      <a:endParaRPr lang="en-GB" sz="1600" kern="1200" dirty="0">
                        <a:solidFill>
                          <a:schemeClr val="dk1"/>
                        </a:solidFill>
                        <a:latin typeface="+mn-lt"/>
                        <a:ea typeface="+mn-ea"/>
                        <a:cs typeface="+mn-cs"/>
                      </a:endParaRPr>
                    </a:p>
                  </a:txBody>
                  <a:tcPr marL="68580" marR="68580" marT="0" marB="0" anchor="ctr"/>
                </a:tc>
              </a:tr>
              <a:tr h="383047">
                <a:tc>
                  <a:txBody>
                    <a:bodyPr/>
                    <a:lstStyle/>
                    <a:p>
                      <a:pPr marL="0" algn="r" defTabSz="914400" rtl="0" eaLnBrk="1" latinLnBrk="0" hangingPunct="1">
                        <a:lnSpc>
                          <a:spcPct val="107000"/>
                        </a:lnSpc>
                        <a:spcAft>
                          <a:spcPts val="0"/>
                        </a:spcAft>
                      </a:pPr>
                      <a:r>
                        <a:rPr lang="en-GB" sz="1600" kern="1200" dirty="0"/>
                        <a:t>Asian</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a:t>0.9</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a:t>5.7</a:t>
                      </a:r>
                      <a:endParaRPr lang="en-GB" sz="1600" kern="1200" dirty="0">
                        <a:solidFill>
                          <a:schemeClr val="dk1"/>
                        </a:solidFill>
                        <a:latin typeface="+mn-lt"/>
                        <a:ea typeface="+mn-ea"/>
                        <a:cs typeface="+mn-cs"/>
                      </a:endParaRPr>
                    </a:p>
                  </a:txBody>
                  <a:tcPr marL="68580" marR="68580" marT="0" marB="0" anchor="ctr"/>
                </a:tc>
              </a:tr>
              <a:tr h="383047">
                <a:tc>
                  <a:txBody>
                    <a:bodyPr/>
                    <a:lstStyle/>
                    <a:p>
                      <a:pPr marL="0" algn="r" defTabSz="914400" rtl="0" eaLnBrk="1" latinLnBrk="0" hangingPunct="1">
                        <a:lnSpc>
                          <a:spcPct val="107000"/>
                        </a:lnSpc>
                        <a:spcAft>
                          <a:spcPts val="0"/>
                        </a:spcAft>
                      </a:pPr>
                      <a:r>
                        <a:rPr lang="en-GB" sz="1600" kern="1200" dirty="0"/>
                        <a:t>Black</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a:t>3.6</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a:t>7.1</a:t>
                      </a:r>
                      <a:endParaRPr lang="en-GB" sz="1600" kern="1200" dirty="0">
                        <a:solidFill>
                          <a:schemeClr val="dk1"/>
                        </a:solidFill>
                        <a:latin typeface="+mn-lt"/>
                        <a:ea typeface="+mn-ea"/>
                        <a:cs typeface="+mn-cs"/>
                      </a:endParaRPr>
                    </a:p>
                  </a:txBody>
                  <a:tcPr marL="68580" marR="68580" marT="0" marB="0" anchor="ctr"/>
                </a:tc>
              </a:tr>
              <a:tr h="383047">
                <a:tc>
                  <a:txBody>
                    <a:bodyPr/>
                    <a:lstStyle/>
                    <a:p>
                      <a:pPr marL="0" algn="r" defTabSz="914400" rtl="0" eaLnBrk="1" latinLnBrk="0" hangingPunct="1">
                        <a:lnSpc>
                          <a:spcPct val="107000"/>
                        </a:lnSpc>
                        <a:spcAft>
                          <a:spcPts val="0"/>
                        </a:spcAft>
                      </a:pPr>
                      <a:r>
                        <a:rPr lang="en-GB" sz="1600" kern="1200" dirty="0"/>
                        <a:t>Other</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a:t>6.4</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a:t>3.0</a:t>
                      </a:r>
                      <a:endParaRPr lang="en-GB" sz="1600" kern="1200" dirty="0">
                        <a:solidFill>
                          <a:schemeClr val="dk1"/>
                        </a:solidFill>
                        <a:latin typeface="+mn-lt"/>
                        <a:ea typeface="+mn-ea"/>
                        <a:cs typeface="+mn-cs"/>
                      </a:endParaRPr>
                    </a:p>
                  </a:txBody>
                  <a:tcPr marL="68580" marR="68580" marT="0" marB="0" anchor="ctr"/>
                </a:tc>
              </a:tr>
              <a:tr h="383047">
                <a:tc>
                  <a:txBody>
                    <a:bodyPr/>
                    <a:lstStyle/>
                    <a:p>
                      <a:pPr marL="0" algn="l" defTabSz="914400" rtl="0" eaLnBrk="1" latinLnBrk="0" hangingPunct="1">
                        <a:lnSpc>
                          <a:spcPct val="107000"/>
                        </a:lnSpc>
                        <a:spcAft>
                          <a:spcPts val="0"/>
                        </a:spcAft>
                      </a:pPr>
                      <a:r>
                        <a:rPr lang="en-GB" sz="1600" b="1" kern="1200" dirty="0" smtClean="0"/>
                        <a:t>Smoking status</a:t>
                      </a:r>
                      <a:endParaRPr lang="en-GB" sz="1600" b="1"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endParaRPr lang="en-GB" sz="1600" kern="1200" dirty="0">
                        <a:solidFill>
                          <a:schemeClr val="dk1"/>
                        </a:solidFill>
                        <a:latin typeface="+mn-lt"/>
                        <a:ea typeface="+mn-ea"/>
                        <a:cs typeface="+mn-cs"/>
                      </a:endParaRPr>
                    </a:p>
                  </a:txBody>
                  <a:tcPr marL="118513" marR="118513" marT="0" marB="0" anchor="ctr"/>
                </a:tc>
              </a:tr>
              <a:tr h="383047">
                <a:tc>
                  <a:txBody>
                    <a:bodyPr/>
                    <a:lstStyle/>
                    <a:p>
                      <a:pPr marL="0" algn="r" defTabSz="914400" rtl="0" eaLnBrk="1" latinLnBrk="0" hangingPunct="1">
                        <a:lnSpc>
                          <a:spcPct val="107000"/>
                        </a:lnSpc>
                        <a:spcAft>
                          <a:spcPts val="0"/>
                        </a:spcAft>
                      </a:pPr>
                      <a:r>
                        <a:rPr lang="en-GB" sz="1600" kern="1200" dirty="0" smtClean="0"/>
                        <a:t>Non-smoker</a:t>
                      </a: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smtClean="0"/>
                        <a:t>87.2</a:t>
                      </a: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smtClean="0"/>
                        <a:t>78.2</a:t>
                      </a:r>
                      <a:endParaRPr lang="en-GB" sz="1600" kern="1200" dirty="0">
                        <a:solidFill>
                          <a:schemeClr val="dk1"/>
                        </a:solidFill>
                        <a:latin typeface="+mn-lt"/>
                        <a:ea typeface="+mn-ea"/>
                        <a:cs typeface="+mn-cs"/>
                      </a:endParaRPr>
                    </a:p>
                  </a:txBody>
                  <a:tcPr marL="118513" marR="118513" marT="0" marB="0" anchor="ctr"/>
                </a:tc>
              </a:tr>
              <a:tr h="383047">
                <a:tc>
                  <a:txBody>
                    <a:bodyPr/>
                    <a:lstStyle/>
                    <a:p>
                      <a:pPr marL="0" algn="r" defTabSz="914400" rtl="0" eaLnBrk="1" latinLnBrk="0" hangingPunct="1">
                        <a:lnSpc>
                          <a:spcPct val="107000"/>
                        </a:lnSpc>
                        <a:spcAft>
                          <a:spcPts val="0"/>
                        </a:spcAft>
                      </a:pPr>
                      <a:r>
                        <a:rPr lang="en-GB" sz="1600" kern="1200" dirty="0" smtClean="0"/>
                        <a:t>Smoker</a:t>
                      </a: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smtClean="0"/>
                        <a:t>12.8</a:t>
                      </a:r>
                      <a:endParaRPr lang="en-GB" sz="1600" b="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smtClean="0"/>
                        <a:t>21.8</a:t>
                      </a:r>
                      <a:endParaRPr lang="en-GB" sz="1600" b="0" kern="1200" dirty="0">
                        <a:solidFill>
                          <a:schemeClr val="dk1"/>
                        </a:solidFill>
                        <a:latin typeface="+mn-lt"/>
                        <a:ea typeface="+mn-ea"/>
                        <a:cs typeface="+mn-cs"/>
                      </a:endParaRPr>
                    </a:p>
                  </a:txBody>
                  <a:tcPr marL="118513" marR="118513" marT="0" marB="0" anchor="ctr"/>
                </a:tc>
              </a:tr>
            </a:tbl>
          </a:graphicData>
        </a:graphic>
      </p:graphicFrame>
      <p:sp>
        <p:nvSpPr>
          <p:cNvPr id="17" name="Content Placeholder 4"/>
          <p:cNvSpPr txBox="1">
            <a:spLocks/>
          </p:cNvSpPr>
          <p:nvPr/>
        </p:nvSpPr>
        <p:spPr bwMode="auto">
          <a:xfrm>
            <a:off x="457199" y="1600200"/>
            <a:ext cx="3394721" cy="4709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en-GB" sz="2800" kern="0" dirty="0" smtClean="0"/>
          </a:p>
          <a:p>
            <a:pPr marL="0" indent="0">
              <a:buFontTx/>
              <a:buNone/>
            </a:pPr>
            <a:endParaRPr lang="en-GB" sz="2800" kern="0" dirty="0"/>
          </a:p>
          <a:p>
            <a:pPr marL="0" indent="0">
              <a:buFontTx/>
              <a:buNone/>
            </a:pPr>
            <a:r>
              <a:rPr lang="en-GB" sz="2800" kern="0" dirty="0" smtClean="0"/>
              <a:t>Higher proportion of multiparous women smoked during pregnancy </a:t>
            </a:r>
            <a:endParaRPr lang="en-GB" sz="2800" kern="0" dirty="0"/>
          </a:p>
        </p:txBody>
      </p:sp>
    </p:spTree>
    <p:extLst>
      <p:ext uri="{BB962C8B-B14F-4D97-AF65-F5344CB8AC3E}">
        <p14:creationId xmlns:p14="http://schemas.microsoft.com/office/powerpoint/2010/main" val="93386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 of women</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41688701"/>
              </p:ext>
            </p:extLst>
          </p:nvPr>
        </p:nvGraphicFramePr>
        <p:xfrm>
          <a:off x="3874703" y="1434082"/>
          <a:ext cx="4908026" cy="4297473"/>
        </p:xfrm>
        <a:graphic>
          <a:graphicData uri="http://schemas.openxmlformats.org/drawingml/2006/table">
            <a:tbl>
              <a:tblPr firstRow="1" bandRow="1">
                <a:tableStyleId>{125E5076-3810-47DD-B79F-674D7AD40C01}</a:tableStyleId>
              </a:tblPr>
              <a:tblGrid>
                <a:gridCol w="1818837"/>
                <a:gridCol w="1608972"/>
                <a:gridCol w="1480217"/>
              </a:tblGrid>
              <a:tr h="850050">
                <a:tc>
                  <a:txBody>
                    <a:bodyPr/>
                    <a:lstStyle/>
                    <a:p>
                      <a:endParaRPr lang="en-GB" sz="1600" dirty="0"/>
                    </a:p>
                  </a:txBody>
                  <a:tcPr marL="158018" marR="158018"/>
                </a:tc>
                <a:tc>
                  <a:txBody>
                    <a:bodyPr/>
                    <a:lstStyle/>
                    <a:p>
                      <a:pPr algn="ctr"/>
                      <a:r>
                        <a:rPr lang="en-GB" sz="1600" dirty="0" smtClean="0"/>
                        <a:t>Nulliparous</a:t>
                      </a:r>
                    </a:p>
                    <a:p>
                      <a:pPr algn="ctr"/>
                      <a:r>
                        <a:rPr lang="en-GB" sz="1600" dirty="0" smtClean="0"/>
                        <a:t>n=110</a:t>
                      </a:r>
                    </a:p>
                    <a:p>
                      <a:pPr algn="ctr"/>
                      <a:r>
                        <a:rPr lang="en-GB" sz="1600" dirty="0" smtClean="0"/>
                        <a:t>%</a:t>
                      </a:r>
                      <a:endParaRPr lang="en-GB" sz="1600" dirty="0"/>
                    </a:p>
                  </a:txBody>
                  <a:tcPr marL="158018" marR="158018" anchor="ctr"/>
                </a:tc>
                <a:tc>
                  <a:txBody>
                    <a:bodyPr/>
                    <a:lstStyle/>
                    <a:p>
                      <a:pPr algn="ctr"/>
                      <a:r>
                        <a:rPr lang="en-GB" sz="1600" dirty="0" smtClean="0"/>
                        <a:t>Multiparous</a:t>
                      </a:r>
                    </a:p>
                    <a:p>
                      <a:pPr algn="ctr"/>
                      <a:r>
                        <a:rPr lang="en-GB" sz="1600" dirty="0" smtClean="0"/>
                        <a:t>n=297</a:t>
                      </a:r>
                    </a:p>
                    <a:p>
                      <a:pPr algn="ctr"/>
                      <a:r>
                        <a:rPr lang="en-GB" sz="1600" dirty="0" smtClean="0"/>
                        <a:t>%</a:t>
                      </a:r>
                      <a:endParaRPr lang="en-GB" sz="1600" dirty="0"/>
                    </a:p>
                  </a:txBody>
                  <a:tcPr marL="158018" marR="158018" anchor="ctr"/>
                </a:tc>
              </a:tr>
              <a:tr h="383047">
                <a:tc>
                  <a:txBody>
                    <a:bodyPr/>
                    <a:lstStyle/>
                    <a:p>
                      <a:pPr algn="l"/>
                      <a:r>
                        <a:rPr lang="en-GB" sz="1600" b="1" dirty="0" smtClean="0"/>
                        <a:t>Gestation</a:t>
                      </a:r>
                      <a:endParaRPr lang="en-GB" sz="1600" b="1" baseline="0" dirty="0"/>
                    </a:p>
                  </a:txBody>
                  <a:tcPr marL="158018" marR="158018"/>
                </a:tc>
                <a:tc>
                  <a:txBody>
                    <a:bodyPr/>
                    <a:lstStyle/>
                    <a:p>
                      <a:pPr algn="ctr"/>
                      <a:endParaRPr lang="en-GB" sz="1600" dirty="0"/>
                    </a:p>
                  </a:txBody>
                  <a:tcPr marL="158018" marR="158018" anchor="ctr"/>
                </a:tc>
                <a:tc>
                  <a:txBody>
                    <a:bodyPr/>
                    <a:lstStyle/>
                    <a:p>
                      <a:pPr algn="ctr"/>
                      <a:endParaRPr lang="en-GB" sz="1600"/>
                    </a:p>
                  </a:txBody>
                  <a:tcPr marL="158018" marR="158018" anchor="ctr"/>
                </a:tc>
              </a:tr>
              <a:tr h="383047">
                <a:tc>
                  <a:txBody>
                    <a:bodyPr/>
                    <a:lstStyle/>
                    <a:p>
                      <a:pPr marL="0" algn="r" defTabSz="914400" rtl="0" eaLnBrk="1" latinLnBrk="0" hangingPunct="1">
                        <a:lnSpc>
                          <a:spcPct val="107000"/>
                        </a:lnSpc>
                        <a:spcAft>
                          <a:spcPts val="0"/>
                        </a:spcAft>
                      </a:pPr>
                      <a:r>
                        <a:rPr lang="en-GB" sz="1600" kern="1200" dirty="0" smtClean="0"/>
                        <a:t>36-37</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smtClean="0"/>
                        <a:t>7.3</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smtClean="0"/>
                        <a:t>4.8</a:t>
                      </a:r>
                      <a:endParaRPr lang="en-GB" sz="1600" kern="1200" dirty="0">
                        <a:solidFill>
                          <a:schemeClr val="dk1"/>
                        </a:solidFill>
                        <a:latin typeface="+mn-lt"/>
                        <a:ea typeface="+mn-ea"/>
                        <a:cs typeface="+mn-cs"/>
                      </a:endParaRPr>
                    </a:p>
                  </a:txBody>
                  <a:tcPr marL="68580" marR="68580" marT="0" marB="0" anchor="ctr"/>
                </a:tc>
              </a:tr>
              <a:tr h="383047">
                <a:tc>
                  <a:txBody>
                    <a:bodyPr/>
                    <a:lstStyle/>
                    <a:p>
                      <a:pPr marL="0" algn="r" defTabSz="914400" rtl="0" eaLnBrk="1" latinLnBrk="0" hangingPunct="1">
                        <a:lnSpc>
                          <a:spcPct val="107000"/>
                        </a:lnSpc>
                        <a:spcAft>
                          <a:spcPts val="0"/>
                        </a:spcAft>
                      </a:pPr>
                      <a:r>
                        <a:rPr lang="en-GB" sz="1600" kern="1200" dirty="0" smtClean="0"/>
                        <a:t>38</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smtClean="0"/>
                        <a:t>13.8</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smtClean="0"/>
                        <a:t>8.8</a:t>
                      </a:r>
                      <a:endParaRPr lang="en-GB" sz="1600" kern="1200" dirty="0">
                        <a:solidFill>
                          <a:schemeClr val="dk1"/>
                        </a:solidFill>
                        <a:latin typeface="+mn-lt"/>
                        <a:ea typeface="+mn-ea"/>
                        <a:cs typeface="+mn-cs"/>
                      </a:endParaRPr>
                    </a:p>
                  </a:txBody>
                  <a:tcPr marL="68580" marR="68580" marT="0" marB="0" anchor="ctr"/>
                </a:tc>
              </a:tr>
              <a:tr h="383047">
                <a:tc>
                  <a:txBody>
                    <a:bodyPr/>
                    <a:lstStyle/>
                    <a:p>
                      <a:pPr marL="0" algn="r" defTabSz="914400" rtl="0" eaLnBrk="1" latinLnBrk="0" hangingPunct="1">
                        <a:lnSpc>
                          <a:spcPct val="107000"/>
                        </a:lnSpc>
                        <a:spcAft>
                          <a:spcPts val="0"/>
                        </a:spcAft>
                      </a:pPr>
                      <a:r>
                        <a:rPr lang="en-GB" sz="1600" kern="1200" dirty="0" smtClean="0"/>
                        <a:t>39</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smtClean="0"/>
                        <a:t>17.4</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smtClean="0"/>
                        <a:t>23.1</a:t>
                      </a:r>
                      <a:endParaRPr lang="en-GB" sz="1600" kern="1200" dirty="0">
                        <a:solidFill>
                          <a:schemeClr val="dk1"/>
                        </a:solidFill>
                        <a:latin typeface="+mn-lt"/>
                        <a:ea typeface="+mn-ea"/>
                        <a:cs typeface="+mn-cs"/>
                      </a:endParaRPr>
                    </a:p>
                  </a:txBody>
                  <a:tcPr marL="68580" marR="68580" marT="0" marB="0" anchor="ctr"/>
                </a:tc>
              </a:tr>
              <a:tr h="383047">
                <a:tc>
                  <a:txBody>
                    <a:bodyPr/>
                    <a:lstStyle/>
                    <a:p>
                      <a:pPr marL="0" algn="r" defTabSz="914400" rtl="0" eaLnBrk="1" latinLnBrk="0" hangingPunct="1">
                        <a:lnSpc>
                          <a:spcPct val="107000"/>
                        </a:lnSpc>
                        <a:spcAft>
                          <a:spcPts val="0"/>
                        </a:spcAft>
                      </a:pPr>
                      <a:r>
                        <a:rPr lang="en-GB" sz="1600" kern="1200" dirty="0" smtClean="0"/>
                        <a:t>40</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smtClean="0"/>
                        <a:t>36.7</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smtClean="0"/>
                        <a:t>37.8</a:t>
                      </a:r>
                      <a:endParaRPr lang="en-GB" sz="1600" kern="1200" dirty="0">
                        <a:solidFill>
                          <a:schemeClr val="dk1"/>
                        </a:solidFill>
                        <a:latin typeface="+mn-lt"/>
                        <a:ea typeface="+mn-ea"/>
                        <a:cs typeface="+mn-cs"/>
                      </a:endParaRPr>
                    </a:p>
                  </a:txBody>
                  <a:tcPr marL="68580" marR="68580" marT="0" marB="0" anchor="ctr"/>
                </a:tc>
              </a:tr>
              <a:tr h="383047">
                <a:tc>
                  <a:txBody>
                    <a:bodyPr/>
                    <a:lstStyle/>
                    <a:p>
                      <a:pPr marL="0" algn="r" defTabSz="914400" rtl="0" eaLnBrk="1" latinLnBrk="0" hangingPunct="1">
                        <a:lnSpc>
                          <a:spcPct val="107000"/>
                        </a:lnSpc>
                        <a:spcAft>
                          <a:spcPts val="0"/>
                        </a:spcAft>
                      </a:pPr>
                      <a:r>
                        <a:rPr lang="en-GB" sz="1600" kern="1200" dirty="0" smtClean="0"/>
                        <a:t>41-2</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smtClean="0"/>
                        <a:t>24.8</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smtClean="0"/>
                        <a:t>25.5</a:t>
                      </a:r>
                      <a:endParaRPr lang="en-GB" sz="1600" kern="1200" dirty="0">
                        <a:solidFill>
                          <a:schemeClr val="dk1"/>
                        </a:solidFill>
                        <a:latin typeface="+mn-lt"/>
                        <a:ea typeface="+mn-ea"/>
                        <a:cs typeface="+mn-cs"/>
                      </a:endParaRPr>
                    </a:p>
                  </a:txBody>
                  <a:tcPr marL="68580" marR="68580" marT="0" marB="0" anchor="ctr"/>
                </a:tc>
              </a:tr>
              <a:tr h="383047">
                <a:tc>
                  <a:txBody>
                    <a:bodyPr/>
                    <a:lstStyle/>
                    <a:p>
                      <a:pPr marL="0" algn="l" defTabSz="914400" rtl="0" eaLnBrk="1" latinLnBrk="0" hangingPunct="1">
                        <a:lnSpc>
                          <a:spcPct val="107000"/>
                        </a:lnSpc>
                        <a:spcAft>
                          <a:spcPts val="0"/>
                        </a:spcAft>
                      </a:pPr>
                      <a:r>
                        <a:rPr lang="en-GB" sz="1600" b="1" kern="1200" dirty="0" smtClean="0"/>
                        <a:t>Risk factors*</a:t>
                      </a:r>
                      <a:endParaRPr lang="en-GB" sz="1600" b="1"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endParaRPr lang="en-GB" sz="1600" kern="1200" dirty="0">
                        <a:solidFill>
                          <a:schemeClr val="dk1"/>
                        </a:solidFill>
                        <a:latin typeface="+mn-lt"/>
                        <a:ea typeface="+mn-ea"/>
                        <a:cs typeface="+mn-cs"/>
                      </a:endParaRPr>
                    </a:p>
                  </a:txBody>
                  <a:tcPr marL="118513" marR="118513" marT="0" marB="0" anchor="ctr"/>
                </a:tc>
              </a:tr>
              <a:tr h="383047">
                <a:tc>
                  <a:txBody>
                    <a:bodyPr/>
                    <a:lstStyle/>
                    <a:p>
                      <a:pPr marL="0" algn="r" defTabSz="914400" rtl="0" eaLnBrk="1" latinLnBrk="0" hangingPunct="1">
                        <a:lnSpc>
                          <a:spcPct val="107000"/>
                        </a:lnSpc>
                        <a:spcAft>
                          <a:spcPts val="0"/>
                        </a:spcAft>
                      </a:pPr>
                      <a:r>
                        <a:rPr lang="en-GB" sz="1600" kern="1200" dirty="0" smtClean="0"/>
                        <a:t>None</a:t>
                      </a: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smtClean="0"/>
                        <a:t>79.1</a:t>
                      </a: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smtClean="0"/>
                        <a:t>63.9</a:t>
                      </a:r>
                      <a:endParaRPr lang="en-GB" sz="1600" kern="1200" dirty="0">
                        <a:solidFill>
                          <a:schemeClr val="dk1"/>
                        </a:solidFill>
                        <a:latin typeface="+mn-lt"/>
                        <a:ea typeface="+mn-ea"/>
                        <a:cs typeface="+mn-cs"/>
                      </a:endParaRPr>
                    </a:p>
                  </a:txBody>
                  <a:tcPr marL="118513" marR="118513" marT="0" marB="0" anchor="ctr"/>
                </a:tc>
              </a:tr>
              <a:tr h="383047">
                <a:tc>
                  <a:txBody>
                    <a:bodyPr/>
                    <a:lstStyle/>
                    <a:p>
                      <a:pPr marL="0" algn="r" defTabSz="914400" rtl="0" eaLnBrk="1" latinLnBrk="0" hangingPunct="1">
                        <a:lnSpc>
                          <a:spcPct val="107000"/>
                        </a:lnSpc>
                        <a:spcAft>
                          <a:spcPts val="0"/>
                        </a:spcAft>
                      </a:pPr>
                      <a:r>
                        <a:rPr lang="en-GB" sz="1600" kern="1200" dirty="0" smtClean="0"/>
                        <a:t>One</a:t>
                      </a:r>
                      <a:r>
                        <a:rPr lang="en-GB" sz="1600" kern="1200" baseline="0" dirty="0" smtClean="0"/>
                        <a:t> or more</a:t>
                      </a: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smtClean="0"/>
                        <a:t>20.9</a:t>
                      </a:r>
                      <a:endParaRPr lang="en-GB" sz="1600" b="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smtClean="0"/>
                        <a:t>36.1</a:t>
                      </a:r>
                      <a:endParaRPr lang="en-GB" sz="1600" b="0" kern="1200" dirty="0">
                        <a:solidFill>
                          <a:schemeClr val="dk1"/>
                        </a:solidFill>
                        <a:latin typeface="+mn-lt"/>
                        <a:ea typeface="+mn-ea"/>
                        <a:cs typeface="+mn-cs"/>
                      </a:endParaRPr>
                    </a:p>
                  </a:txBody>
                  <a:tcPr marL="118513" marR="118513" marT="0" marB="0" anchor="ctr"/>
                </a:tc>
              </a:tr>
            </a:tbl>
          </a:graphicData>
        </a:graphic>
      </p:graphicFrame>
      <p:sp>
        <p:nvSpPr>
          <p:cNvPr id="17" name="Content Placeholder 4"/>
          <p:cNvSpPr txBox="1">
            <a:spLocks/>
          </p:cNvSpPr>
          <p:nvPr/>
        </p:nvSpPr>
        <p:spPr bwMode="auto">
          <a:xfrm>
            <a:off x="457199" y="1600200"/>
            <a:ext cx="3394721" cy="4709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en-GB" kern="0" dirty="0" smtClean="0"/>
          </a:p>
          <a:p>
            <a:pPr marL="0" indent="0">
              <a:buFontTx/>
              <a:buNone/>
            </a:pPr>
            <a:r>
              <a:rPr lang="en-GB" sz="2800" kern="0" dirty="0" smtClean="0"/>
              <a:t>Higher proportion of multiparous women had additional risk factors</a:t>
            </a:r>
            <a:endParaRPr lang="en-GB" sz="2800" kern="0" dirty="0"/>
          </a:p>
        </p:txBody>
      </p:sp>
      <p:sp>
        <p:nvSpPr>
          <p:cNvPr id="3" name="TextBox 2"/>
          <p:cNvSpPr txBox="1"/>
          <p:nvPr/>
        </p:nvSpPr>
        <p:spPr>
          <a:xfrm>
            <a:off x="767852" y="6021288"/>
            <a:ext cx="5544616" cy="369332"/>
          </a:xfrm>
          <a:prstGeom prst="rect">
            <a:avLst/>
          </a:prstGeom>
          <a:noFill/>
        </p:spPr>
        <p:txBody>
          <a:bodyPr wrap="square" rtlCol="0">
            <a:spAutoFit/>
          </a:bodyPr>
          <a:lstStyle/>
          <a:p>
            <a:r>
              <a:rPr lang="en-GB" dirty="0" smtClean="0"/>
              <a:t>* Pre-existing risk factors in addition to BMI</a:t>
            </a:r>
            <a:endParaRPr lang="en-GB" dirty="0"/>
          </a:p>
        </p:txBody>
      </p:sp>
    </p:spTree>
    <p:extLst>
      <p:ext uri="{BB962C8B-B14F-4D97-AF65-F5344CB8AC3E}">
        <p14:creationId xmlns:p14="http://schemas.microsoft.com/office/powerpoint/2010/main" val="196252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0067598"/>
              </p:ext>
            </p:extLst>
          </p:nvPr>
        </p:nvGraphicFramePr>
        <p:xfrm>
          <a:off x="3923928" y="1484784"/>
          <a:ext cx="4908026" cy="5019251"/>
        </p:xfrm>
        <a:graphic>
          <a:graphicData uri="http://schemas.openxmlformats.org/drawingml/2006/table">
            <a:tbl>
              <a:tblPr firstRow="1" bandRow="1">
                <a:tableStyleId>{125E5076-3810-47DD-B79F-674D7AD40C01}</a:tableStyleId>
              </a:tblPr>
              <a:tblGrid>
                <a:gridCol w="1818837"/>
                <a:gridCol w="1608972"/>
                <a:gridCol w="1480217"/>
              </a:tblGrid>
              <a:tr h="885316">
                <a:tc>
                  <a:txBody>
                    <a:bodyPr/>
                    <a:lstStyle/>
                    <a:p>
                      <a:endParaRPr lang="en-GB" sz="1600" dirty="0"/>
                    </a:p>
                  </a:txBody>
                  <a:tcPr marL="158018" marR="158018"/>
                </a:tc>
                <a:tc>
                  <a:txBody>
                    <a:bodyPr/>
                    <a:lstStyle/>
                    <a:p>
                      <a:pPr algn="ctr"/>
                      <a:r>
                        <a:rPr lang="en-GB" sz="1600" dirty="0" smtClean="0"/>
                        <a:t>Nulliparous</a:t>
                      </a:r>
                    </a:p>
                    <a:p>
                      <a:pPr algn="ctr"/>
                      <a:r>
                        <a:rPr lang="en-GB" sz="1600" dirty="0" smtClean="0"/>
                        <a:t>n=110</a:t>
                      </a:r>
                    </a:p>
                    <a:p>
                      <a:pPr algn="ctr"/>
                      <a:r>
                        <a:rPr lang="en-GB" sz="1600" dirty="0" smtClean="0"/>
                        <a:t>%</a:t>
                      </a:r>
                      <a:endParaRPr lang="en-GB" sz="1600" dirty="0"/>
                    </a:p>
                  </a:txBody>
                  <a:tcPr marL="158018" marR="158018" anchor="ctr"/>
                </a:tc>
                <a:tc>
                  <a:txBody>
                    <a:bodyPr/>
                    <a:lstStyle/>
                    <a:p>
                      <a:pPr algn="ctr"/>
                      <a:r>
                        <a:rPr lang="en-GB" sz="1600" dirty="0" smtClean="0"/>
                        <a:t>Multiparous</a:t>
                      </a:r>
                    </a:p>
                    <a:p>
                      <a:pPr algn="ctr"/>
                      <a:r>
                        <a:rPr lang="en-GB" sz="1600" dirty="0" smtClean="0"/>
                        <a:t>n=297</a:t>
                      </a:r>
                    </a:p>
                    <a:p>
                      <a:pPr algn="ctr"/>
                      <a:r>
                        <a:rPr lang="en-GB" sz="1600" dirty="0" smtClean="0"/>
                        <a:t>%</a:t>
                      </a:r>
                      <a:endParaRPr lang="en-GB" sz="1600" dirty="0"/>
                    </a:p>
                  </a:txBody>
                  <a:tcPr marL="158018" marR="158018" anchor="ctr"/>
                </a:tc>
              </a:tr>
              <a:tr h="398938">
                <a:tc gridSpan="3">
                  <a:txBody>
                    <a:bodyPr/>
                    <a:lstStyle/>
                    <a:p>
                      <a:pPr marL="0" algn="l" defTabSz="914400" rtl="0" eaLnBrk="1" latinLnBrk="0" hangingPunct="1">
                        <a:lnSpc>
                          <a:spcPct val="107000"/>
                        </a:lnSpc>
                        <a:spcAft>
                          <a:spcPts val="0"/>
                        </a:spcAft>
                      </a:pPr>
                      <a:r>
                        <a:rPr lang="en-GB" sz="1600" b="1" kern="1200" dirty="0" smtClean="0"/>
                        <a:t>Transfer during labour or soon after birth</a:t>
                      </a:r>
                      <a:endParaRPr lang="en-GB" sz="1600" b="1" kern="1200" dirty="0">
                        <a:solidFill>
                          <a:schemeClr val="dk1"/>
                        </a:solidFill>
                        <a:latin typeface="+mn-lt"/>
                        <a:ea typeface="+mn-ea"/>
                        <a:cs typeface="+mn-cs"/>
                      </a:endParaRPr>
                    </a:p>
                  </a:txBody>
                  <a:tcPr marL="158018" marR="158018" anchor="ctr"/>
                </a:tc>
                <a:tc hMerge="1">
                  <a:txBody>
                    <a:bodyPr/>
                    <a:lstStyle/>
                    <a:p>
                      <a:pPr algn="ctr"/>
                      <a:endParaRPr lang="en-GB" sz="1600" dirty="0"/>
                    </a:p>
                  </a:txBody>
                  <a:tcPr marL="158018" marR="158018" anchor="ctr"/>
                </a:tc>
                <a:tc hMerge="1">
                  <a:txBody>
                    <a:bodyPr/>
                    <a:lstStyle/>
                    <a:p>
                      <a:pPr algn="ctr"/>
                      <a:endParaRPr lang="en-GB" sz="1600" dirty="0"/>
                    </a:p>
                  </a:txBody>
                  <a:tcPr marL="158018" marR="158018" anchor="ctr"/>
                </a:tc>
              </a:tr>
              <a:tr h="398938">
                <a:tc>
                  <a:txBody>
                    <a:bodyPr/>
                    <a:lstStyle/>
                    <a:p>
                      <a:pPr marL="0" algn="r" defTabSz="914400" rtl="0" eaLnBrk="1" latinLnBrk="0" hangingPunct="1">
                        <a:lnSpc>
                          <a:spcPct val="107000"/>
                        </a:lnSpc>
                        <a:spcAft>
                          <a:spcPts val="0"/>
                        </a:spcAft>
                      </a:pP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smtClean="0"/>
                        <a:t>48.2</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smtClean="0"/>
                        <a:t>11.5</a:t>
                      </a:r>
                      <a:endParaRPr lang="en-GB" sz="1600" kern="1200" dirty="0">
                        <a:solidFill>
                          <a:schemeClr val="dk1"/>
                        </a:solidFill>
                        <a:latin typeface="+mn-lt"/>
                        <a:ea typeface="+mn-ea"/>
                        <a:cs typeface="+mn-cs"/>
                      </a:endParaRPr>
                    </a:p>
                  </a:txBody>
                  <a:tcPr marL="68580" marR="68580" marT="0" marB="0" anchor="ctr"/>
                </a:tc>
              </a:tr>
              <a:tr h="398938">
                <a:tc gridSpan="3">
                  <a:txBody>
                    <a:bodyPr/>
                    <a:lstStyle/>
                    <a:p>
                      <a:pPr marL="0" algn="l" defTabSz="914400" rtl="0" eaLnBrk="1" latinLnBrk="0" hangingPunct="1">
                        <a:lnSpc>
                          <a:spcPct val="107000"/>
                        </a:lnSpc>
                        <a:spcAft>
                          <a:spcPts val="0"/>
                        </a:spcAft>
                      </a:pPr>
                      <a:r>
                        <a:rPr lang="en-GB" sz="1600" b="1" kern="1200" dirty="0" smtClean="0"/>
                        <a:t>Used immersion in water during</a:t>
                      </a:r>
                      <a:r>
                        <a:rPr lang="en-GB" sz="1600" b="1" kern="1200" baseline="0" dirty="0" smtClean="0"/>
                        <a:t> labour</a:t>
                      </a:r>
                      <a:endParaRPr lang="en-GB" sz="1600" b="1" kern="1200" dirty="0">
                        <a:solidFill>
                          <a:schemeClr val="dk1"/>
                        </a:solidFill>
                        <a:latin typeface="+mn-lt"/>
                        <a:ea typeface="+mn-ea"/>
                        <a:cs typeface="+mn-cs"/>
                      </a:endParaRPr>
                    </a:p>
                  </a:txBody>
                  <a:tcPr marL="68580" marR="68580" marT="0" marB="0" anchor="ctr"/>
                </a:tc>
                <a:tc hMerge="1">
                  <a:txBody>
                    <a:bodyPr/>
                    <a:lstStyle/>
                    <a:p>
                      <a:pPr marL="0" algn="ctr" defTabSz="914400" rtl="0" eaLnBrk="1" latinLnBrk="0" hangingPunct="1">
                        <a:lnSpc>
                          <a:spcPct val="107000"/>
                        </a:lnSpc>
                        <a:spcAft>
                          <a:spcPts val="0"/>
                        </a:spcAft>
                      </a:pPr>
                      <a:endParaRPr lang="en-GB" sz="1600" kern="1200" dirty="0">
                        <a:solidFill>
                          <a:schemeClr val="dk1"/>
                        </a:solidFill>
                        <a:latin typeface="+mn-lt"/>
                        <a:ea typeface="+mn-ea"/>
                        <a:cs typeface="+mn-cs"/>
                      </a:endParaRPr>
                    </a:p>
                  </a:txBody>
                  <a:tcPr marL="68580" marR="68580" marT="0" marB="0" anchor="ctr"/>
                </a:tc>
                <a:tc hMerge="1">
                  <a:txBody>
                    <a:bodyPr/>
                    <a:lstStyle/>
                    <a:p>
                      <a:pPr marL="0" algn="ctr" defTabSz="914400" rtl="0" eaLnBrk="1" latinLnBrk="0" hangingPunct="1">
                        <a:lnSpc>
                          <a:spcPct val="107000"/>
                        </a:lnSpc>
                        <a:spcAft>
                          <a:spcPts val="0"/>
                        </a:spcAft>
                      </a:pPr>
                      <a:endParaRPr lang="en-GB" sz="1600" kern="1200" dirty="0">
                        <a:solidFill>
                          <a:schemeClr val="dk1"/>
                        </a:solidFill>
                        <a:latin typeface="+mn-lt"/>
                        <a:ea typeface="+mn-ea"/>
                        <a:cs typeface="+mn-cs"/>
                      </a:endParaRPr>
                    </a:p>
                  </a:txBody>
                  <a:tcPr marL="68580" marR="68580" marT="0" marB="0" anchor="ctr"/>
                </a:tc>
              </a:tr>
              <a:tr h="398938">
                <a:tc>
                  <a:txBody>
                    <a:bodyPr/>
                    <a:lstStyle/>
                    <a:p>
                      <a:pPr marL="0" algn="r" defTabSz="914400" rtl="0" eaLnBrk="1" latinLnBrk="0" hangingPunct="1">
                        <a:lnSpc>
                          <a:spcPct val="107000"/>
                        </a:lnSpc>
                        <a:spcAft>
                          <a:spcPts val="0"/>
                        </a:spcAft>
                      </a:pP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smtClean="0"/>
                        <a:t>32.7</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smtClean="0"/>
                        <a:t>27.8</a:t>
                      </a:r>
                      <a:endParaRPr lang="en-GB" sz="1600" kern="1200" dirty="0">
                        <a:solidFill>
                          <a:schemeClr val="dk1"/>
                        </a:solidFill>
                        <a:latin typeface="+mn-lt"/>
                        <a:ea typeface="+mn-ea"/>
                        <a:cs typeface="+mn-cs"/>
                      </a:endParaRPr>
                    </a:p>
                  </a:txBody>
                  <a:tcPr marL="68580" marR="68580" marT="0" marB="0" anchor="ctr"/>
                </a:tc>
              </a:tr>
              <a:tr h="398938">
                <a:tc gridSpan="3">
                  <a:txBody>
                    <a:bodyPr/>
                    <a:lstStyle/>
                    <a:p>
                      <a:pPr marL="0" algn="l" defTabSz="914400" rtl="0" eaLnBrk="1" latinLnBrk="0" hangingPunct="1">
                        <a:lnSpc>
                          <a:spcPct val="107000"/>
                        </a:lnSpc>
                        <a:spcAft>
                          <a:spcPts val="0"/>
                        </a:spcAft>
                      </a:pPr>
                      <a:r>
                        <a:rPr lang="en-GB" sz="1600" b="1" kern="1200" dirty="0" smtClean="0"/>
                        <a:t>Gave birth in water</a:t>
                      </a:r>
                      <a:endParaRPr lang="en-GB" sz="1600" b="1" kern="1200" dirty="0">
                        <a:solidFill>
                          <a:schemeClr val="dk1"/>
                        </a:solidFill>
                        <a:latin typeface="+mn-lt"/>
                        <a:ea typeface="+mn-ea"/>
                        <a:cs typeface="+mn-cs"/>
                      </a:endParaRPr>
                    </a:p>
                  </a:txBody>
                  <a:tcPr marL="68580" marR="68580" marT="0" marB="0" anchor="ctr"/>
                </a:tc>
                <a:tc hMerge="1">
                  <a:txBody>
                    <a:bodyPr/>
                    <a:lstStyle/>
                    <a:p>
                      <a:pPr marL="0" algn="ctr" defTabSz="914400" rtl="0" eaLnBrk="1" latinLnBrk="0" hangingPunct="1">
                        <a:lnSpc>
                          <a:spcPct val="107000"/>
                        </a:lnSpc>
                        <a:spcAft>
                          <a:spcPts val="0"/>
                        </a:spcAft>
                      </a:pPr>
                      <a:endParaRPr lang="en-GB" sz="1600" kern="1200" dirty="0">
                        <a:solidFill>
                          <a:schemeClr val="dk1"/>
                        </a:solidFill>
                        <a:latin typeface="+mn-lt"/>
                        <a:ea typeface="+mn-ea"/>
                        <a:cs typeface="+mn-cs"/>
                      </a:endParaRPr>
                    </a:p>
                  </a:txBody>
                  <a:tcPr marL="68580" marR="68580" marT="0" marB="0" anchor="ctr"/>
                </a:tc>
                <a:tc hMerge="1">
                  <a:txBody>
                    <a:bodyPr/>
                    <a:lstStyle/>
                    <a:p>
                      <a:pPr marL="0" algn="ctr" defTabSz="914400" rtl="0" eaLnBrk="1" latinLnBrk="0" hangingPunct="1">
                        <a:lnSpc>
                          <a:spcPct val="107000"/>
                        </a:lnSpc>
                        <a:spcAft>
                          <a:spcPts val="0"/>
                        </a:spcAft>
                      </a:pPr>
                      <a:endParaRPr lang="en-GB" sz="1600" kern="1200" dirty="0">
                        <a:solidFill>
                          <a:schemeClr val="dk1"/>
                        </a:solidFill>
                        <a:latin typeface="+mn-lt"/>
                        <a:ea typeface="+mn-ea"/>
                        <a:cs typeface="+mn-cs"/>
                      </a:endParaRPr>
                    </a:p>
                  </a:txBody>
                  <a:tcPr marL="68580" marR="68580" marT="0" marB="0" anchor="ctr"/>
                </a:tc>
              </a:tr>
              <a:tr h="398938">
                <a:tc>
                  <a:txBody>
                    <a:bodyPr/>
                    <a:lstStyle/>
                    <a:p>
                      <a:pPr marL="0" algn="r" defTabSz="914400" rtl="0" eaLnBrk="1" latinLnBrk="0" hangingPunct="1">
                        <a:lnSpc>
                          <a:spcPct val="107000"/>
                        </a:lnSpc>
                        <a:spcAft>
                          <a:spcPts val="0"/>
                        </a:spcAft>
                      </a:pP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smtClean="0"/>
                        <a:t>16.4</a:t>
                      </a:r>
                      <a:endParaRPr lang="en-GB" sz="16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GB" sz="1600" kern="1200" dirty="0" smtClean="0"/>
                        <a:t>18.6</a:t>
                      </a:r>
                      <a:endParaRPr lang="en-GB" sz="1600" kern="1200" dirty="0">
                        <a:solidFill>
                          <a:schemeClr val="dk1"/>
                        </a:solidFill>
                        <a:latin typeface="+mn-lt"/>
                        <a:ea typeface="+mn-ea"/>
                        <a:cs typeface="+mn-cs"/>
                      </a:endParaRPr>
                    </a:p>
                  </a:txBody>
                  <a:tcPr marL="68580" marR="68580" marT="0" marB="0" anchor="ctr"/>
                </a:tc>
              </a:tr>
              <a:tr h="398938">
                <a:tc gridSpan="2">
                  <a:txBody>
                    <a:bodyPr/>
                    <a:lstStyle/>
                    <a:p>
                      <a:pPr marL="0" algn="l" defTabSz="914400" rtl="0" eaLnBrk="1" latinLnBrk="0" hangingPunct="1">
                        <a:lnSpc>
                          <a:spcPct val="107000"/>
                        </a:lnSpc>
                        <a:spcAft>
                          <a:spcPts val="0"/>
                        </a:spcAft>
                      </a:pPr>
                      <a:r>
                        <a:rPr lang="en-GB" sz="1600" b="1" kern="1200" dirty="0" smtClean="0"/>
                        <a:t>Mode of birth</a:t>
                      </a:r>
                      <a:endParaRPr lang="en-GB" sz="1600" b="1" kern="1200" dirty="0">
                        <a:solidFill>
                          <a:schemeClr val="dk1"/>
                        </a:solidFill>
                        <a:latin typeface="+mn-lt"/>
                        <a:ea typeface="+mn-ea"/>
                        <a:cs typeface="+mn-cs"/>
                      </a:endParaRPr>
                    </a:p>
                  </a:txBody>
                  <a:tcPr marL="118513" marR="118513" marT="0" marB="0" anchor="ctr"/>
                </a:tc>
                <a:tc hMerge="1">
                  <a:txBody>
                    <a:bodyPr/>
                    <a:lstStyle/>
                    <a:p>
                      <a:pPr marL="0" algn="ctr" defTabSz="914400" rtl="0" eaLnBrk="1" latinLnBrk="0" hangingPunct="1">
                        <a:lnSpc>
                          <a:spcPct val="107000"/>
                        </a:lnSpc>
                        <a:spcAft>
                          <a:spcPts val="0"/>
                        </a:spcAft>
                      </a:pP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endParaRPr lang="en-GB" sz="1600" kern="1200" dirty="0">
                        <a:solidFill>
                          <a:schemeClr val="dk1"/>
                        </a:solidFill>
                        <a:latin typeface="+mn-lt"/>
                        <a:ea typeface="+mn-ea"/>
                        <a:cs typeface="+mn-cs"/>
                      </a:endParaRPr>
                    </a:p>
                  </a:txBody>
                  <a:tcPr marL="118513" marR="118513" marT="0" marB="0" anchor="ctr"/>
                </a:tc>
              </a:tr>
              <a:tr h="543493">
                <a:tc>
                  <a:txBody>
                    <a:bodyPr/>
                    <a:lstStyle/>
                    <a:p>
                      <a:pPr marL="0" algn="r" defTabSz="914400" rtl="0" eaLnBrk="1" latinLnBrk="0" hangingPunct="1">
                        <a:lnSpc>
                          <a:spcPct val="107000"/>
                        </a:lnSpc>
                        <a:spcAft>
                          <a:spcPts val="0"/>
                        </a:spcAft>
                      </a:pPr>
                      <a:r>
                        <a:rPr lang="en-GB" sz="1600" kern="1200" dirty="0" smtClean="0"/>
                        <a:t>Spontaneous</a:t>
                      </a:r>
                      <a:r>
                        <a:rPr lang="en-GB" sz="1600" kern="1200" baseline="0" dirty="0" smtClean="0"/>
                        <a:t> vaginal</a:t>
                      </a: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smtClean="0"/>
                        <a:t>71.8</a:t>
                      </a:r>
                      <a:endParaRPr lang="en-GB" sz="1600" b="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smtClean="0"/>
                        <a:t>97.3</a:t>
                      </a:r>
                      <a:endParaRPr lang="en-GB" sz="1600" b="0" kern="1200" dirty="0">
                        <a:solidFill>
                          <a:schemeClr val="dk1"/>
                        </a:solidFill>
                        <a:latin typeface="+mn-lt"/>
                        <a:ea typeface="+mn-ea"/>
                        <a:cs typeface="+mn-cs"/>
                      </a:endParaRPr>
                    </a:p>
                  </a:txBody>
                  <a:tcPr marL="118513" marR="118513" marT="0" marB="0" anchor="ctr"/>
                </a:tc>
              </a:tr>
              <a:tr h="398938">
                <a:tc>
                  <a:txBody>
                    <a:bodyPr/>
                    <a:lstStyle/>
                    <a:p>
                      <a:pPr marL="0" algn="r" defTabSz="914400" rtl="0" eaLnBrk="1" latinLnBrk="0" hangingPunct="1">
                        <a:lnSpc>
                          <a:spcPct val="107000"/>
                        </a:lnSpc>
                        <a:spcAft>
                          <a:spcPts val="0"/>
                        </a:spcAft>
                      </a:pPr>
                      <a:r>
                        <a:rPr lang="en-GB" sz="1600" kern="1200" dirty="0" smtClean="0"/>
                        <a:t>Instrumental </a:t>
                      </a: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smtClean="0"/>
                        <a:t>16.4</a:t>
                      </a:r>
                      <a:endParaRPr lang="en-GB" sz="1600" b="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smtClean="0"/>
                        <a:t>0.7</a:t>
                      </a:r>
                      <a:endParaRPr lang="en-GB" sz="1600" b="0" kern="1200" dirty="0">
                        <a:solidFill>
                          <a:schemeClr val="dk1"/>
                        </a:solidFill>
                        <a:latin typeface="+mn-lt"/>
                        <a:ea typeface="+mn-ea"/>
                        <a:cs typeface="+mn-cs"/>
                      </a:endParaRPr>
                    </a:p>
                  </a:txBody>
                  <a:tcPr marL="118513" marR="118513" marT="0" marB="0" anchor="ctr"/>
                </a:tc>
              </a:tr>
              <a:tr h="398938">
                <a:tc>
                  <a:txBody>
                    <a:bodyPr/>
                    <a:lstStyle/>
                    <a:p>
                      <a:pPr marL="0" algn="r" defTabSz="914400" rtl="0" eaLnBrk="1" latinLnBrk="0" hangingPunct="1">
                        <a:lnSpc>
                          <a:spcPct val="107000"/>
                        </a:lnSpc>
                        <a:spcAft>
                          <a:spcPts val="0"/>
                        </a:spcAft>
                      </a:pPr>
                      <a:r>
                        <a:rPr lang="en-GB" sz="1600" kern="1200" dirty="0" smtClean="0"/>
                        <a:t>Caesarean</a:t>
                      </a:r>
                      <a:endParaRPr lang="en-GB" sz="160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smtClean="0"/>
                        <a:t>11.8</a:t>
                      </a:r>
                      <a:endParaRPr lang="en-GB" sz="1600" b="0" kern="1200" dirty="0">
                        <a:solidFill>
                          <a:schemeClr val="dk1"/>
                        </a:solidFill>
                        <a:latin typeface="+mn-lt"/>
                        <a:ea typeface="+mn-ea"/>
                        <a:cs typeface="+mn-cs"/>
                      </a:endParaRPr>
                    </a:p>
                  </a:txBody>
                  <a:tcPr marL="118513" marR="118513" marT="0" marB="0" anchor="ctr"/>
                </a:tc>
                <a:tc>
                  <a:txBody>
                    <a:bodyPr/>
                    <a:lstStyle/>
                    <a:p>
                      <a:pPr marL="0" algn="ctr" defTabSz="914400" rtl="0" eaLnBrk="1" latinLnBrk="0" hangingPunct="1">
                        <a:lnSpc>
                          <a:spcPct val="107000"/>
                        </a:lnSpc>
                        <a:spcAft>
                          <a:spcPts val="0"/>
                        </a:spcAft>
                      </a:pPr>
                      <a:r>
                        <a:rPr lang="en-GB" sz="1600" kern="1200" dirty="0" smtClean="0"/>
                        <a:t>1.7</a:t>
                      </a:r>
                      <a:endParaRPr lang="en-GB" sz="1600" b="0" kern="1200" dirty="0">
                        <a:solidFill>
                          <a:schemeClr val="dk1"/>
                        </a:solidFill>
                        <a:latin typeface="+mn-lt"/>
                        <a:ea typeface="+mn-ea"/>
                        <a:cs typeface="+mn-cs"/>
                      </a:endParaRPr>
                    </a:p>
                  </a:txBody>
                  <a:tcPr marL="118513" marR="118513" marT="0" marB="0" anchor="ctr"/>
                </a:tc>
              </a:tr>
            </a:tbl>
          </a:graphicData>
        </a:graphic>
      </p:graphicFrame>
      <p:sp>
        <p:nvSpPr>
          <p:cNvPr id="17" name="Content Placeholder 4"/>
          <p:cNvSpPr txBox="1">
            <a:spLocks/>
          </p:cNvSpPr>
          <p:nvPr/>
        </p:nvSpPr>
        <p:spPr bwMode="auto">
          <a:xfrm>
            <a:off x="457199" y="1600200"/>
            <a:ext cx="3394721" cy="4709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sz="2400" kern="0" dirty="0" smtClean="0"/>
              <a:t>Almost half of nulliparous women transferred</a:t>
            </a:r>
            <a:endParaRPr lang="en-GB" sz="2400" kern="0" dirty="0"/>
          </a:p>
          <a:p>
            <a:pPr marL="0" indent="0">
              <a:buNone/>
            </a:pPr>
            <a:endParaRPr lang="en-GB" sz="2400" kern="0" dirty="0"/>
          </a:p>
          <a:p>
            <a:pPr marL="0" indent="0">
              <a:buNone/>
            </a:pPr>
            <a:r>
              <a:rPr lang="en-GB" sz="2400" kern="0" dirty="0" smtClean="0"/>
              <a:t>Similar proportions used immersion in water and gave birth in water</a:t>
            </a:r>
          </a:p>
          <a:p>
            <a:pPr marL="0" indent="0">
              <a:buNone/>
            </a:pPr>
            <a:r>
              <a:rPr lang="en-GB" sz="2400" kern="0" dirty="0" smtClean="0"/>
              <a:t>Almost all multiparous women had spontaneous vaginal birth</a:t>
            </a:r>
          </a:p>
        </p:txBody>
      </p:sp>
    </p:spTree>
    <p:extLst>
      <p:ext uri="{BB962C8B-B14F-4D97-AF65-F5344CB8AC3E}">
        <p14:creationId xmlns:p14="http://schemas.microsoft.com/office/powerpoint/2010/main" val="1728641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and implications</a:t>
            </a:r>
            <a:endParaRPr lang="en-GB" dirty="0"/>
          </a:p>
        </p:txBody>
      </p:sp>
      <p:sp>
        <p:nvSpPr>
          <p:cNvPr id="3" name="Content Placeholder 2"/>
          <p:cNvSpPr>
            <a:spLocks noGrp="1"/>
          </p:cNvSpPr>
          <p:nvPr>
            <p:ph idx="1"/>
          </p:nvPr>
        </p:nvSpPr>
        <p:spPr/>
        <p:txBody>
          <a:bodyPr>
            <a:normAutofit/>
          </a:bodyPr>
          <a:lstStyle/>
          <a:p>
            <a:r>
              <a:rPr lang="en-GB" dirty="0" smtClean="0"/>
              <a:t>Admission of severely obese women to AMUs is widespread</a:t>
            </a:r>
          </a:p>
          <a:p>
            <a:r>
              <a:rPr lang="en-GB" dirty="0" smtClean="0"/>
              <a:t>High proportions have good outcomes in terms of mode of birth</a:t>
            </a:r>
          </a:p>
          <a:p>
            <a:r>
              <a:rPr lang="en-GB" dirty="0" smtClean="0"/>
              <a:t>Almost half of nulliparous women transfer</a:t>
            </a:r>
          </a:p>
          <a:p>
            <a:r>
              <a:rPr lang="en-GB" dirty="0" smtClean="0"/>
              <a:t>Further analyses will investigate outcomes for women and their babies in more detail</a:t>
            </a:r>
          </a:p>
          <a:p>
            <a:endParaRPr lang="en-GB" dirty="0" smtClean="0"/>
          </a:p>
          <a:p>
            <a:endParaRPr lang="en-GB" dirty="0"/>
          </a:p>
        </p:txBody>
      </p:sp>
    </p:spTree>
    <p:extLst>
      <p:ext uri="{BB962C8B-B14F-4D97-AF65-F5344CB8AC3E}">
        <p14:creationId xmlns:p14="http://schemas.microsoft.com/office/powerpoint/2010/main" val="3545117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next?</a:t>
            </a:r>
            <a:endParaRPr lang="en-GB" dirty="0"/>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r>
              <a:rPr lang="en-GB" dirty="0" smtClean="0"/>
              <a:t>Data collection for Severe Obesity Study continuing until 31</a:t>
            </a:r>
            <a:r>
              <a:rPr lang="en-GB" baseline="30000" dirty="0" smtClean="0"/>
              <a:t>st</a:t>
            </a:r>
            <a:r>
              <a:rPr lang="en-GB" dirty="0" smtClean="0"/>
              <a:t> December 2016</a:t>
            </a:r>
          </a:p>
          <a:p>
            <a:pPr lvl="1"/>
            <a:r>
              <a:rPr lang="en-GB" dirty="0" smtClean="0"/>
              <a:t>Last report request for Severe Obesity Study on 1</a:t>
            </a:r>
            <a:r>
              <a:rPr lang="en-GB" baseline="30000" dirty="0" smtClean="0"/>
              <a:t>st</a:t>
            </a:r>
            <a:r>
              <a:rPr lang="en-GB" dirty="0" smtClean="0"/>
              <a:t> January 2017</a:t>
            </a:r>
          </a:p>
          <a:p>
            <a:r>
              <a:rPr lang="en-GB" dirty="0" smtClean="0"/>
              <a:t>Big effort to get all monthly reports in and data on cases and controls entered</a:t>
            </a:r>
          </a:p>
          <a:p>
            <a:r>
              <a:rPr lang="en-GB" dirty="0" smtClean="0"/>
              <a:t>Checking missing data and queries</a:t>
            </a:r>
          </a:p>
          <a:p>
            <a:r>
              <a:rPr lang="en-GB" dirty="0" smtClean="0"/>
              <a:t>Analysis, write-up &amp; publication</a:t>
            </a:r>
          </a:p>
          <a:p>
            <a:endParaRPr lang="en-GB" dirty="0" smtClean="0"/>
          </a:p>
          <a:p>
            <a:r>
              <a:rPr lang="en-GB" dirty="0" smtClean="0"/>
              <a:t>Next study starting…</a:t>
            </a:r>
          </a:p>
          <a:p>
            <a:endParaRPr lang="en-GB" dirty="0" smtClean="0"/>
          </a:p>
          <a:p>
            <a:endParaRPr lang="en-GB" dirty="0"/>
          </a:p>
        </p:txBody>
      </p:sp>
    </p:spTree>
    <p:extLst>
      <p:ext uri="{BB962C8B-B14F-4D97-AF65-F5344CB8AC3E}">
        <p14:creationId xmlns:p14="http://schemas.microsoft.com/office/powerpoint/2010/main" val="1514290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78" y="12666"/>
            <a:ext cx="5320218" cy="3990164"/>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822" y="0"/>
            <a:ext cx="3818743" cy="5091657"/>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18511"/>
          <a:stretch/>
        </p:blipFill>
        <p:spPr>
          <a:xfrm>
            <a:off x="4472691" y="4005064"/>
            <a:ext cx="4668010" cy="285293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589" t="13012" r="7968" b="13362"/>
          <a:stretch/>
        </p:blipFill>
        <p:spPr>
          <a:xfrm>
            <a:off x="12378" y="3619873"/>
            <a:ext cx="4896544" cy="3240361"/>
          </a:xfrm>
          <a:prstGeom prst="rect">
            <a:avLst/>
          </a:prstGeom>
        </p:spPr>
      </p:pic>
    </p:spTree>
    <p:extLst>
      <p:ext uri="{BB962C8B-B14F-4D97-AF65-F5344CB8AC3E}">
        <p14:creationId xmlns:p14="http://schemas.microsoft.com/office/powerpoint/2010/main" val="3790295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lstStyle/>
          <a:p>
            <a:r>
              <a:rPr lang="en-US" dirty="0" smtClean="0"/>
              <a:t>Thank you!</a:t>
            </a:r>
            <a:br>
              <a:rPr lang="en-US" dirty="0" smtClean="0"/>
            </a:br>
            <a:r>
              <a:rPr lang="en-US" dirty="0" smtClean="0"/>
              <a:t>Any questions or comments?</a:t>
            </a:r>
            <a:endParaRPr lang="en-US" dirty="0"/>
          </a:p>
        </p:txBody>
      </p:sp>
      <p:sp>
        <p:nvSpPr>
          <p:cNvPr id="3" name="Content Placeholder 2"/>
          <p:cNvSpPr>
            <a:spLocks noGrp="1"/>
          </p:cNvSpPr>
          <p:nvPr>
            <p:ph idx="1"/>
          </p:nvPr>
        </p:nvSpPr>
        <p:spPr>
          <a:xfrm>
            <a:off x="457200" y="2132856"/>
            <a:ext cx="8229600" cy="4464496"/>
          </a:xfrm>
        </p:spPr>
        <p:txBody>
          <a:bodyPr>
            <a:noAutofit/>
          </a:bodyPr>
          <a:lstStyle/>
          <a:p>
            <a:pPr marL="0" indent="0" algn="ctr">
              <a:buNone/>
            </a:pPr>
            <a:endParaRPr lang="en-US" sz="2000" dirty="0" smtClean="0"/>
          </a:p>
          <a:p>
            <a:pPr marL="0" indent="0" algn="ctr">
              <a:buNone/>
            </a:pPr>
            <a:r>
              <a:rPr lang="en-US" sz="2000" dirty="0" smtClean="0"/>
              <a:t>ukmidss@npeu.ox.ac.uk</a:t>
            </a:r>
            <a:endParaRPr lang="en-US" sz="2000" dirty="0"/>
          </a:p>
          <a:p>
            <a:pPr marL="0" indent="0" algn="ctr">
              <a:buNone/>
            </a:pPr>
            <a:r>
              <a:rPr lang="en-US" sz="2400" dirty="0" smtClean="0"/>
              <a:t>https</a:t>
            </a:r>
            <a:r>
              <a:rPr lang="en-US" sz="2400" dirty="0"/>
              <a:t>://</a:t>
            </a:r>
            <a:r>
              <a:rPr lang="en-US" sz="2400" dirty="0" smtClean="0"/>
              <a:t>www.npeu.ox.ac.uk/ukmidss</a:t>
            </a:r>
          </a:p>
          <a:p>
            <a:pPr marL="0" indent="0" algn="ctr">
              <a:buNone/>
            </a:pPr>
            <a:r>
              <a:rPr lang="en-US" sz="2000" dirty="0" smtClean="0"/>
              <a:t>@</a:t>
            </a:r>
            <a:r>
              <a:rPr lang="en-US" sz="2000" dirty="0" err="1"/>
              <a:t>NPEU_UKMidSS</a:t>
            </a:r>
            <a:endParaRPr lang="en-US" sz="2000" dirty="0"/>
          </a:p>
          <a:p>
            <a:pPr marL="0" indent="0" algn="ctr">
              <a:buNone/>
            </a:pPr>
            <a:endParaRPr lang="en-US" sz="2000" dirty="0" smtClean="0"/>
          </a:p>
          <a:p>
            <a:pPr marL="0" indent="0" algn="ctr">
              <a:buNone/>
            </a:pPr>
            <a:endParaRPr lang="en-US" sz="2400" dirty="0"/>
          </a:p>
          <a:p>
            <a:pPr marL="0" indent="0">
              <a:buNone/>
            </a:pPr>
            <a:r>
              <a:rPr lang="en-GB" sz="2000" dirty="0"/>
              <a:t>This </a:t>
            </a:r>
            <a:r>
              <a:rPr lang="en-GB" sz="2000" dirty="0" smtClean="0"/>
              <a:t>is independent </a:t>
            </a:r>
            <a:r>
              <a:rPr lang="en-GB" sz="2000" dirty="0"/>
              <a:t>research arising from a National Institute for Health Research (NIHR) Post Doctoral Fellowship awarded </a:t>
            </a:r>
            <a:r>
              <a:rPr lang="en-GB" sz="2000" dirty="0" smtClean="0"/>
              <a:t>to Rachel </a:t>
            </a:r>
            <a:r>
              <a:rPr lang="en-GB" sz="2000" dirty="0"/>
              <a:t>Rowe (PDF-2014-07-006). The views expressed are those of the author and not necessarily those of the NHS, the NIHR or the Department of Health.</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356992"/>
            <a:ext cx="360040" cy="292617"/>
          </a:xfrm>
          <a:prstGeom prst="rect">
            <a:avLst/>
          </a:prstGeom>
        </p:spPr>
      </p:pic>
    </p:spTree>
    <p:extLst>
      <p:ext uri="{BB962C8B-B14F-4D97-AF65-F5344CB8AC3E}">
        <p14:creationId xmlns:p14="http://schemas.microsoft.com/office/powerpoint/2010/main" val="3537676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UKMidSS work?</a:t>
            </a:r>
            <a:endParaRPr lang="en-GB" dirty="0"/>
          </a:p>
        </p:txBody>
      </p:sp>
      <p:sp>
        <p:nvSpPr>
          <p:cNvPr id="3" name="Content Placeholder 2"/>
          <p:cNvSpPr>
            <a:spLocks noGrp="1"/>
          </p:cNvSpPr>
          <p:nvPr>
            <p:ph idx="1"/>
          </p:nvPr>
        </p:nvSpPr>
        <p:spPr>
          <a:xfrm>
            <a:off x="457200" y="1600200"/>
            <a:ext cx="8363272" cy="4997152"/>
          </a:xfrm>
        </p:spPr>
        <p:txBody>
          <a:bodyPr>
            <a:normAutofit/>
          </a:bodyPr>
          <a:lstStyle/>
          <a:p>
            <a:pPr>
              <a:spcAft>
                <a:spcPts val="1200"/>
              </a:spcAft>
              <a:defRPr/>
            </a:pPr>
            <a:r>
              <a:rPr lang="en-GB" dirty="0" smtClean="0"/>
              <a:t>An active reporting and research system</a:t>
            </a:r>
          </a:p>
          <a:p>
            <a:pPr lvl="1">
              <a:spcAft>
                <a:spcPts val="1200"/>
              </a:spcAft>
              <a:defRPr/>
            </a:pPr>
            <a:r>
              <a:rPr lang="en-GB" dirty="0"/>
              <a:t>A</a:t>
            </a:r>
            <a:r>
              <a:rPr lang="en-GB" dirty="0" smtClean="0"/>
              <a:t>ll alongside midwifery units (AMUs) </a:t>
            </a:r>
            <a:r>
              <a:rPr lang="en-GB" dirty="0"/>
              <a:t>in UK</a:t>
            </a:r>
          </a:p>
          <a:p>
            <a:pPr lvl="1">
              <a:spcAft>
                <a:spcPts val="1200"/>
              </a:spcAft>
              <a:defRPr/>
            </a:pPr>
            <a:r>
              <a:rPr lang="en-GB" dirty="0" smtClean="0"/>
              <a:t>UKMidSS reporters in </a:t>
            </a:r>
            <a:r>
              <a:rPr lang="en-GB" dirty="0"/>
              <a:t>each AMU</a:t>
            </a:r>
          </a:p>
          <a:p>
            <a:pPr>
              <a:spcAft>
                <a:spcPts val="1200"/>
              </a:spcAft>
              <a:defRPr/>
            </a:pPr>
            <a:r>
              <a:rPr lang="en-GB" dirty="0"/>
              <a:t>Web-based monthly notification and </a:t>
            </a:r>
            <a:r>
              <a:rPr lang="en-GB" dirty="0" smtClean="0"/>
              <a:t>data collection</a:t>
            </a:r>
          </a:p>
          <a:p>
            <a:pPr lvl="1">
              <a:spcAft>
                <a:spcPts val="1200"/>
              </a:spcAft>
              <a:defRPr/>
            </a:pPr>
            <a:r>
              <a:rPr lang="en-GB" dirty="0" smtClean="0"/>
              <a:t>Number of ‘cases’ or ‘nothing to report’</a:t>
            </a:r>
          </a:p>
          <a:p>
            <a:pPr lvl="1">
              <a:spcAft>
                <a:spcPts val="1200"/>
              </a:spcAft>
              <a:defRPr/>
            </a:pPr>
            <a:r>
              <a:rPr lang="en-GB" dirty="0" smtClean="0"/>
              <a:t>‘Denominator data’</a:t>
            </a:r>
          </a:p>
        </p:txBody>
      </p:sp>
    </p:spTree>
    <p:extLst>
      <p:ext uri="{BB962C8B-B14F-4D97-AF65-F5344CB8AC3E}">
        <p14:creationId xmlns:p14="http://schemas.microsoft.com/office/powerpoint/2010/main" val="1077552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UKMidSS data collection</a:t>
            </a:r>
            <a:endParaRPr lang="en-GB" dirty="0"/>
          </a:p>
        </p:txBody>
      </p:sp>
      <p:sp>
        <p:nvSpPr>
          <p:cNvPr id="3" name="Content Placeholder 2"/>
          <p:cNvSpPr>
            <a:spLocks noGrp="1"/>
          </p:cNvSpPr>
          <p:nvPr>
            <p:ph idx="1"/>
          </p:nvPr>
        </p:nvSpPr>
        <p:spPr>
          <a:xfrm>
            <a:off x="457200" y="1600200"/>
            <a:ext cx="8229600" cy="4853136"/>
          </a:xfrm>
        </p:spPr>
        <p:txBody>
          <a:bodyPr>
            <a:normAutofit/>
          </a:bodyPr>
          <a:lstStyle/>
          <a:p>
            <a:r>
              <a:rPr lang="en-GB" dirty="0" smtClean="0"/>
              <a:t>Case reported by email</a:t>
            </a:r>
          </a:p>
          <a:p>
            <a:r>
              <a:rPr lang="en-GB" dirty="0" smtClean="0"/>
              <a:t>Data collection on the ‘case’ and one or more ‘controls’</a:t>
            </a:r>
          </a:p>
          <a:p>
            <a:r>
              <a:rPr lang="en-GB" dirty="0" smtClean="0"/>
              <a:t>Anonymised information only</a:t>
            </a:r>
          </a:p>
          <a:p>
            <a:pPr lvl="1"/>
            <a:r>
              <a:rPr lang="en-GB" dirty="0" smtClean="0"/>
              <a:t>No names, addresses, postcodes, DOB, hospital or NHS numbers</a:t>
            </a:r>
          </a:p>
          <a:p>
            <a:r>
              <a:rPr lang="en-GB" dirty="0" smtClean="0"/>
              <a:t>Reporter keeps record of Case ID linked to identifying information</a:t>
            </a:r>
          </a:p>
          <a:p>
            <a:pPr lvl="1"/>
            <a:endParaRPr lang="en-GB" dirty="0"/>
          </a:p>
        </p:txBody>
      </p:sp>
    </p:spTree>
    <p:extLst>
      <p:ext uri="{BB962C8B-B14F-4D97-AF65-F5344CB8AC3E}">
        <p14:creationId xmlns:p14="http://schemas.microsoft.com/office/powerpoint/2010/main" val="3723391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2448272"/>
          </a:xfrm>
        </p:spPr>
        <p:txBody>
          <a:bodyPr/>
          <a:lstStyle/>
          <a:p>
            <a:r>
              <a:rPr lang="en-GB" sz="5400" dirty="0" smtClean="0"/>
              <a:t>UKMidSS</a:t>
            </a:r>
            <a:br>
              <a:rPr lang="en-GB" sz="5400" dirty="0" smtClean="0"/>
            </a:br>
            <a:r>
              <a:rPr lang="en-GB" sz="5400" dirty="0" smtClean="0"/>
              <a:t> Severe Obesity Study</a:t>
            </a:r>
            <a:endParaRPr lang="en-GB" sz="5400" dirty="0"/>
          </a:p>
        </p:txBody>
      </p:sp>
    </p:spTree>
    <p:extLst>
      <p:ext uri="{BB962C8B-B14F-4D97-AF65-F5344CB8AC3E}">
        <p14:creationId xmlns:p14="http://schemas.microsoft.com/office/powerpoint/2010/main" val="1342888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lstStyle/>
          <a:p>
            <a:r>
              <a:rPr lang="en-GB" dirty="0" smtClean="0"/>
              <a:t>Background</a:t>
            </a:r>
            <a:endParaRPr lang="en-GB" dirty="0"/>
          </a:p>
        </p:txBody>
      </p:sp>
      <p:sp>
        <p:nvSpPr>
          <p:cNvPr id="3" name="Content Placeholder 2"/>
          <p:cNvSpPr>
            <a:spLocks noGrp="1"/>
          </p:cNvSpPr>
          <p:nvPr>
            <p:ph idx="1"/>
          </p:nvPr>
        </p:nvSpPr>
        <p:spPr>
          <a:xfrm>
            <a:off x="457200" y="1600200"/>
            <a:ext cx="8363272" cy="4525963"/>
          </a:xfrm>
        </p:spPr>
        <p:txBody>
          <a:bodyPr/>
          <a:lstStyle/>
          <a:p>
            <a:r>
              <a:rPr lang="en-GB" dirty="0" smtClean="0"/>
              <a:t>Maternal obesity is a recognised risk factor</a:t>
            </a:r>
          </a:p>
          <a:p>
            <a:r>
              <a:rPr lang="en-GB" dirty="0" smtClean="0"/>
              <a:t>Lower risks for severely obese multiparous women who are otherwise </a:t>
            </a:r>
            <a:r>
              <a:rPr lang="en-GB" dirty="0"/>
              <a:t>healthy?</a:t>
            </a:r>
            <a:endParaRPr lang="en-GB" dirty="0" smtClean="0"/>
          </a:p>
          <a:p>
            <a:r>
              <a:rPr lang="en-GB" dirty="0" smtClean="0"/>
              <a:t>We don’t know how many severely obese women plan AMU birth</a:t>
            </a:r>
          </a:p>
          <a:p>
            <a:r>
              <a:rPr lang="en-GB" dirty="0" smtClean="0"/>
              <a:t>No evidence on progress of labour, complications or outcomes for mother and baby</a:t>
            </a:r>
            <a:endParaRPr lang="en-GB" dirty="0"/>
          </a:p>
        </p:txBody>
      </p:sp>
    </p:spTree>
    <p:extLst>
      <p:ext uri="{BB962C8B-B14F-4D97-AF65-F5344CB8AC3E}">
        <p14:creationId xmlns:p14="http://schemas.microsoft.com/office/powerpoint/2010/main" val="3899441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a:t>
            </a:r>
            <a:endParaRPr lang="en-GB" dirty="0"/>
          </a:p>
        </p:txBody>
      </p:sp>
      <p:sp>
        <p:nvSpPr>
          <p:cNvPr id="3" name="Content Placeholder 2"/>
          <p:cNvSpPr>
            <a:spLocks noGrp="1"/>
          </p:cNvSpPr>
          <p:nvPr>
            <p:ph idx="1"/>
          </p:nvPr>
        </p:nvSpPr>
        <p:spPr>
          <a:xfrm>
            <a:off x="395536" y="1600200"/>
            <a:ext cx="8424936" cy="4781128"/>
          </a:xfrm>
        </p:spPr>
        <p:txBody>
          <a:bodyPr>
            <a:normAutofit fontScale="92500" lnSpcReduction="10000"/>
          </a:bodyPr>
          <a:lstStyle/>
          <a:p>
            <a:r>
              <a:rPr lang="en-GB" dirty="0" smtClean="0"/>
              <a:t>National cohort study</a:t>
            </a:r>
          </a:p>
          <a:p>
            <a:pPr>
              <a:spcAft>
                <a:spcPts val="600"/>
              </a:spcAft>
            </a:pPr>
            <a:r>
              <a:rPr lang="en-GB" dirty="0" smtClean="0"/>
              <a:t>Objectives</a:t>
            </a:r>
            <a:endParaRPr lang="en-GB" dirty="0"/>
          </a:p>
          <a:p>
            <a:pPr lvl="1">
              <a:spcAft>
                <a:spcPts val="1200"/>
              </a:spcAft>
            </a:pPr>
            <a:r>
              <a:rPr lang="en-GB" dirty="0"/>
              <a:t>To investigate outcomes </a:t>
            </a:r>
            <a:r>
              <a:rPr lang="en-GB" dirty="0" smtClean="0"/>
              <a:t>for severely obese women (</a:t>
            </a:r>
            <a:r>
              <a:rPr lang="en-GB" dirty="0"/>
              <a:t>with BMI&gt;35kg/m</a:t>
            </a:r>
            <a:r>
              <a:rPr lang="en-GB" sz="2400" baseline="30000" dirty="0"/>
              <a:t>2</a:t>
            </a:r>
            <a:r>
              <a:rPr lang="en-GB" dirty="0" smtClean="0"/>
              <a:t>), and their babies, who start labour care in AMUs</a:t>
            </a:r>
          </a:p>
          <a:p>
            <a:pPr lvl="2">
              <a:spcAft>
                <a:spcPts val="1200"/>
              </a:spcAft>
            </a:pPr>
            <a:r>
              <a:rPr lang="en-GB" dirty="0">
                <a:solidFill>
                  <a:schemeClr val="tx1">
                    <a:lumMod val="75000"/>
                  </a:schemeClr>
                </a:solidFill>
              </a:rPr>
              <a:t>Compare with women of normal weight</a:t>
            </a:r>
          </a:p>
          <a:p>
            <a:pPr lvl="1">
              <a:spcAft>
                <a:spcPts val="1200"/>
              </a:spcAft>
            </a:pPr>
            <a:r>
              <a:rPr lang="en-GB" dirty="0" smtClean="0"/>
              <a:t>To describe practice across the UK</a:t>
            </a:r>
          </a:p>
          <a:p>
            <a:pPr lvl="2">
              <a:spcAft>
                <a:spcPts val="1200"/>
              </a:spcAft>
            </a:pPr>
            <a:r>
              <a:rPr lang="en-GB" dirty="0" smtClean="0">
                <a:solidFill>
                  <a:schemeClr val="tx1">
                    <a:lumMod val="75000"/>
                  </a:schemeClr>
                </a:solidFill>
              </a:rPr>
              <a:t>How many AMUs admit severely obese women?</a:t>
            </a:r>
          </a:p>
          <a:p>
            <a:pPr lvl="2">
              <a:spcAft>
                <a:spcPts val="1200"/>
              </a:spcAft>
            </a:pPr>
            <a:r>
              <a:rPr lang="en-GB" dirty="0" smtClean="0">
                <a:solidFill>
                  <a:schemeClr val="tx1">
                    <a:lumMod val="75000"/>
                  </a:schemeClr>
                </a:solidFill>
              </a:rPr>
              <a:t>What are the sociodemographic and clinical characteristics of these women?</a:t>
            </a:r>
            <a:endParaRPr lang="en-GB" dirty="0">
              <a:solidFill>
                <a:schemeClr val="tx1">
                  <a:lumMod val="75000"/>
                </a:schemeClr>
              </a:solidFill>
            </a:endParaRPr>
          </a:p>
        </p:txBody>
      </p:sp>
    </p:spTree>
    <p:extLst>
      <p:ext uri="{BB962C8B-B14F-4D97-AF65-F5344CB8AC3E}">
        <p14:creationId xmlns:p14="http://schemas.microsoft.com/office/powerpoint/2010/main" val="2427849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collection</a:t>
            </a:r>
            <a:endParaRPr lang="en-GB" dirty="0"/>
          </a:p>
        </p:txBody>
      </p:sp>
      <p:sp>
        <p:nvSpPr>
          <p:cNvPr id="3" name="Content Placeholder 2"/>
          <p:cNvSpPr>
            <a:spLocks noGrp="1"/>
          </p:cNvSpPr>
          <p:nvPr>
            <p:ph idx="1"/>
          </p:nvPr>
        </p:nvSpPr>
        <p:spPr>
          <a:xfrm>
            <a:off x="395536" y="1600200"/>
            <a:ext cx="8424936" cy="1075415"/>
          </a:xfrm>
        </p:spPr>
        <p:txBody>
          <a:bodyPr>
            <a:normAutofit fontScale="85000" lnSpcReduction="10000"/>
          </a:bodyPr>
          <a:lstStyle/>
          <a:p>
            <a:pPr>
              <a:lnSpc>
                <a:spcPct val="110000"/>
              </a:lnSpc>
              <a:spcBef>
                <a:spcPts val="600"/>
              </a:spcBef>
              <a:spcAft>
                <a:spcPts val="600"/>
              </a:spcAft>
            </a:pPr>
            <a:r>
              <a:rPr lang="en-GB" dirty="0" smtClean="0"/>
              <a:t>Started 1</a:t>
            </a:r>
            <a:r>
              <a:rPr lang="en-GB" baseline="30000" dirty="0" smtClean="0"/>
              <a:t>st</a:t>
            </a:r>
            <a:r>
              <a:rPr lang="en-GB" dirty="0" smtClean="0"/>
              <a:t> January 2016, continues for 12 months</a:t>
            </a:r>
          </a:p>
          <a:p>
            <a:pPr>
              <a:lnSpc>
                <a:spcPct val="110000"/>
              </a:lnSpc>
              <a:spcBef>
                <a:spcPts val="600"/>
              </a:spcBef>
              <a:spcAft>
                <a:spcPts val="600"/>
              </a:spcAft>
            </a:pPr>
            <a:r>
              <a:rPr lang="en-GB" dirty="0" smtClean="0"/>
              <a:t>Collecting data about cases…</a:t>
            </a:r>
            <a:endParaRPr lang="en-GB" dirty="0"/>
          </a:p>
        </p:txBody>
      </p:sp>
      <p:sp>
        <p:nvSpPr>
          <p:cNvPr id="6" name="TextBox 5"/>
          <p:cNvSpPr txBox="1"/>
          <p:nvPr/>
        </p:nvSpPr>
        <p:spPr>
          <a:xfrm>
            <a:off x="1331640" y="2675615"/>
            <a:ext cx="6552728" cy="1384995"/>
          </a:xfrm>
          <a:prstGeom prst="rect">
            <a:avLst/>
          </a:prstGeom>
          <a:solidFill>
            <a:schemeClr val="tx1">
              <a:lumMod val="20000"/>
              <a:lumOff val="80000"/>
            </a:schemeClr>
          </a:solidFill>
        </p:spPr>
        <p:txBody>
          <a:bodyPr wrap="square" rtlCol="0">
            <a:spAutoFit/>
          </a:bodyPr>
          <a:lstStyle/>
          <a:p>
            <a:pPr algn="ctr" fontAlgn="base">
              <a:spcBef>
                <a:spcPct val="20000"/>
              </a:spcBef>
              <a:spcAft>
                <a:spcPts val="1200"/>
              </a:spcAft>
            </a:pPr>
            <a:r>
              <a:rPr lang="en-GB" sz="2800" kern="0" dirty="0" smtClean="0">
                <a:solidFill>
                  <a:srgbClr val="9D3393"/>
                </a:solidFill>
              </a:rPr>
              <a:t>Any </a:t>
            </a:r>
            <a:r>
              <a:rPr lang="en-GB" sz="2800" kern="0" dirty="0">
                <a:solidFill>
                  <a:srgbClr val="9D3393"/>
                </a:solidFill>
              </a:rPr>
              <a:t>woman with BMI&gt;35kg/m</a:t>
            </a:r>
            <a:r>
              <a:rPr lang="en-GB" sz="2400" kern="0" baseline="30000" dirty="0">
                <a:solidFill>
                  <a:srgbClr val="9D3393"/>
                </a:solidFill>
              </a:rPr>
              <a:t>2</a:t>
            </a:r>
            <a:r>
              <a:rPr lang="en-GB" sz="2800" kern="0" dirty="0">
                <a:solidFill>
                  <a:srgbClr val="9D3393"/>
                </a:solidFill>
              </a:rPr>
              <a:t> at </a:t>
            </a:r>
            <a:r>
              <a:rPr lang="en-GB" sz="2800" kern="0" dirty="0" smtClean="0">
                <a:solidFill>
                  <a:srgbClr val="9D3393"/>
                </a:solidFill>
              </a:rPr>
              <a:t>booking, </a:t>
            </a:r>
            <a:r>
              <a:rPr lang="en-GB" sz="2800" kern="0" dirty="0">
                <a:solidFill>
                  <a:srgbClr val="9D3393"/>
                </a:solidFill>
              </a:rPr>
              <a:t>who is admitted for labour care to </a:t>
            </a:r>
            <a:r>
              <a:rPr lang="en-GB" sz="2800" kern="0" dirty="0" smtClean="0">
                <a:solidFill>
                  <a:srgbClr val="9D3393"/>
                </a:solidFill>
              </a:rPr>
              <a:t>the midwifery unit</a:t>
            </a:r>
            <a:endParaRPr lang="en-GB" sz="2800" kern="0" dirty="0">
              <a:solidFill>
                <a:srgbClr val="9D3393"/>
              </a:solidFill>
            </a:endParaRPr>
          </a:p>
        </p:txBody>
      </p:sp>
      <p:sp>
        <p:nvSpPr>
          <p:cNvPr id="5" name="Content Placeholder 2"/>
          <p:cNvSpPr txBox="1">
            <a:spLocks/>
          </p:cNvSpPr>
          <p:nvPr/>
        </p:nvSpPr>
        <p:spPr bwMode="auto">
          <a:xfrm>
            <a:off x="457200" y="4060610"/>
            <a:ext cx="3034680" cy="5931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Aft>
                <a:spcPts val="600"/>
              </a:spcAft>
            </a:pPr>
            <a:r>
              <a:rPr lang="en-GB" sz="2700" kern="0" dirty="0" smtClean="0"/>
              <a:t>and controls…</a:t>
            </a:r>
          </a:p>
          <a:p>
            <a:pPr>
              <a:spcAft>
                <a:spcPts val="600"/>
              </a:spcAft>
            </a:pPr>
            <a:endParaRPr lang="en-GB" kern="0" dirty="0"/>
          </a:p>
        </p:txBody>
      </p:sp>
      <p:sp>
        <p:nvSpPr>
          <p:cNvPr id="7" name="TextBox 6"/>
          <p:cNvSpPr txBox="1"/>
          <p:nvPr/>
        </p:nvSpPr>
        <p:spPr>
          <a:xfrm>
            <a:off x="457200" y="4653731"/>
            <a:ext cx="6059016" cy="1384995"/>
          </a:xfrm>
          <a:prstGeom prst="rect">
            <a:avLst/>
          </a:prstGeom>
          <a:solidFill>
            <a:schemeClr val="tx1">
              <a:lumMod val="20000"/>
              <a:lumOff val="80000"/>
            </a:schemeClr>
          </a:solidFill>
        </p:spPr>
        <p:txBody>
          <a:bodyPr wrap="square" rtlCol="0">
            <a:spAutoFit/>
          </a:bodyPr>
          <a:lstStyle/>
          <a:p>
            <a:pPr algn="ctr" fontAlgn="base">
              <a:spcBef>
                <a:spcPct val="20000"/>
              </a:spcBef>
              <a:spcAft>
                <a:spcPts val="1200"/>
              </a:spcAft>
            </a:pPr>
            <a:r>
              <a:rPr lang="en-GB" sz="2800" kern="0" dirty="0" smtClean="0">
                <a:solidFill>
                  <a:srgbClr val="9D3393"/>
                </a:solidFill>
              </a:rPr>
              <a:t>The two women, with BMI≤35kg/m</a:t>
            </a:r>
            <a:r>
              <a:rPr lang="en-GB" sz="2800" kern="0" baseline="30000" dirty="0" smtClean="0">
                <a:solidFill>
                  <a:srgbClr val="9D3393"/>
                </a:solidFill>
              </a:rPr>
              <a:t>2</a:t>
            </a:r>
            <a:r>
              <a:rPr lang="en-GB" sz="2800" kern="0" dirty="0" smtClean="0">
                <a:solidFill>
                  <a:srgbClr val="9D3393"/>
                </a:solidFill>
              </a:rPr>
              <a:t>, admitted to the midwifery unit immediately before the case</a:t>
            </a:r>
            <a:endParaRPr lang="en-GB" sz="2800" kern="0" dirty="0">
              <a:solidFill>
                <a:srgbClr val="9D3393"/>
              </a:solidFill>
            </a:endParaRPr>
          </a:p>
        </p:txBody>
      </p:sp>
    </p:spTree>
    <p:extLst>
      <p:ext uri="{BB962C8B-B14F-4D97-AF65-F5344CB8AC3E}">
        <p14:creationId xmlns:p14="http://schemas.microsoft.com/office/powerpoint/2010/main" val="136956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 selection quiz</a:t>
            </a:r>
            <a:endParaRPr lang="en-GB" dirty="0"/>
          </a:p>
        </p:txBody>
      </p:sp>
      <p:sp>
        <p:nvSpPr>
          <p:cNvPr id="3" name="Content Placeholder 2"/>
          <p:cNvSpPr>
            <a:spLocks noGrp="1"/>
          </p:cNvSpPr>
          <p:nvPr>
            <p:ph idx="1"/>
          </p:nvPr>
        </p:nvSpPr>
        <p:spPr>
          <a:xfrm>
            <a:off x="323528" y="1484784"/>
            <a:ext cx="8496944" cy="5041776"/>
          </a:xfrm>
        </p:spPr>
        <p:txBody>
          <a:bodyPr>
            <a:noAutofit/>
          </a:bodyPr>
          <a:lstStyle/>
          <a:p>
            <a:pPr marL="514350" indent="-514350">
              <a:buFont typeface="+mj-lt"/>
              <a:buAutoNum type="arabicPeriod"/>
            </a:pPr>
            <a:r>
              <a:rPr lang="en-GB" sz="2800" dirty="0" smtClean="0"/>
              <a:t>Why do we collect data about controls?</a:t>
            </a:r>
          </a:p>
          <a:p>
            <a:pPr marL="0" indent="0">
              <a:buNone/>
            </a:pPr>
            <a:r>
              <a:rPr lang="en-GB" sz="2000" dirty="0" smtClean="0">
                <a:solidFill>
                  <a:schemeClr val="tx1"/>
                </a:solidFill>
              </a:rPr>
              <a:t>We want to find out if outcomes for our </a:t>
            </a:r>
            <a:r>
              <a:rPr lang="en-GB" sz="2000" i="1" dirty="0" smtClean="0">
                <a:solidFill>
                  <a:schemeClr val="tx1"/>
                </a:solidFill>
              </a:rPr>
              <a:t>cases, </a:t>
            </a:r>
            <a:r>
              <a:rPr lang="en-GB" sz="2000" dirty="0" smtClean="0">
                <a:solidFill>
                  <a:schemeClr val="tx1"/>
                </a:solidFill>
              </a:rPr>
              <a:t>women with BMI&gt;35kg/m</a:t>
            </a:r>
            <a:r>
              <a:rPr lang="en-GB" sz="2000" baseline="30000" dirty="0" smtClean="0">
                <a:solidFill>
                  <a:schemeClr val="tx1"/>
                </a:solidFill>
              </a:rPr>
              <a:t>2</a:t>
            </a:r>
            <a:r>
              <a:rPr lang="en-GB" sz="2000" dirty="0" smtClean="0">
                <a:solidFill>
                  <a:schemeClr val="tx1"/>
                </a:solidFill>
              </a:rPr>
              <a:t>, are different from outcomes for other women</a:t>
            </a:r>
          </a:p>
          <a:p>
            <a:pPr marL="514350" indent="-514350">
              <a:buFont typeface="+mj-lt"/>
              <a:buAutoNum type="arabicPeriod" startAt="2"/>
            </a:pPr>
            <a:r>
              <a:rPr lang="en-GB" sz="2800" dirty="0" smtClean="0"/>
              <a:t>Which other women?  Who should we choose as a control?</a:t>
            </a:r>
          </a:p>
          <a:p>
            <a:pPr marL="0" indent="0">
              <a:buNone/>
            </a:pPr>
            <a:r>
              <a:rPr lang="en-GB" sz="2000" dirty="0" smtClean="0">
                <a:solidFill>
                  <a:schemeClr val="tx1"/>
                </a:solidFill>
              </a:rPr>
              <a:t>Other women admitted to the midwifery unit, whose BMI is NOT &gt;35kg/m</a:t>
            </a:r>
            <a:r>
              <a:rPr lang="en-GB" sz="2000" baseline="30000" dirty="0" smtClean="0">
                <a:solidFill>
                  <a:schemeClr val="tx1"/>
                </a:solidFill>
              </a:rPr>
              <a:t>2</a:t>
            </a:r>
          </a:p>
          <a:p>
            <a:pPr marL="0" indent="0">
              <a:buNone/>
            </a:pPr>
            <a:r>
              <a:rPr lang="en-GB" sz="2000" dirty="0" smtClean="0">
                <a:solidFill>
                  <a:schemeClr val="tx1"/>
                </a:solidFill>
              </a:rPr>
              <a:t>Remember our case definition:</a:t>
            </a:r>
            <a:endParaRPr lang="en-GB" sz="2000" dirty="0">
              <a:solidFill>
                <a:schemeClr val="tx1"/>
              </a:solidFill>
            </a:endParaRPr>
          </a:p>
        </p:txBody>
      </p:sp>
      <p:sp>
        <p:nvSpPr>
          <p:cNvPr id="5" name="TextBox 4"/>
          <p:cNvSpPr txBox="1"/>
          <p:nvPr/>
        </p:nvSpPr>
        <p:spPr>
          <a:xfrm>
            <a:off x="446228" y="4365104"/>
            <a:ext cx="6552728" cy="1384995"/>
          </a:xfrm>
          <a:prstGeom prst="rect">
            <a:avLst/>
          </a:prstGeom>
          <a:solidFill>
            <a:schemeClr val="tx1">
              <a:lumMod val="20000"/>
              <a:lumOff val="80000"/>
            </a:schemeClr>
          </a:solidFill>
        </p:spPr>
        <p:txBody>
          <a:bodyPr wrap="square" rtlCol="0">
            <a:spAutoFit/>
          </a:bodyPr>
          <a:lstStyle/>
          <a:p>
            <a:pPr algn="ctr" fontAlgn="base">
              <a:spcBef>
                <a:spcPct val="20000"/>
              </a:spcBef>
              <a:spcAft>
                <a:spcPts val="1200"/>
              </a:spcAft>
            </a:pPr>
            <a:r>
              <a:rPr lang="en-GB" sz="2800" kern="0" dirty="0" smtClean="0">
                <a:solidFill>
                  <a:srgbClr val="9D3393"/>
                </a:solidFill>
              </a:rPr>
              <a:t>Any </a:t>
            </a:r>
            <a:r>
              <a:rPr lang="en-GB" sz="2800" kern="0" dirty="0">
                <a:solidFill>
                  <a:srgbClr val="9D3393"/>
                </a:solidFill>
              </a:rPr>
              <a:t>woman with BMI&gt;35kg/m</a:t>
            </a:r>
            <a:r>
              <a:rPr lang="en-GB" sz="2400" kern="0" baseline="30000" dirty="0">
                <a:solidFill>
                  <a:srgbClr val="9D3393"/>
                </a:solidFill>
              </a:rPr>
              <a:t>2</a:t>
            </a:r>
            <a:r>
              <a:rPr lang="en-GB" sz="2800" kern="0" dirty="0">
                <a:solidFill>
                  <a:srgbClr val="9D3393"/>
                </a:solidFill>
              </a:rPr>
              <a:t> at </a:t>
            </a:r>
            <a:r>
              <a:rPr lang="en-GB" sz="2800" kern="0" dirty="0" smtClean="0">
                <a:solidFill>
                  <a:srgbClr val="9D3393"/>
                </a:solidFill>
              </a:rPr>
              <a:t>booking, </a:t>
            </a:r>
            <a:r>
              <a:rPr lang="en-GB" sz="2800" kern="0" dirty="0">
                <a:solidFill>
                  <a:srgbClr val="9D3393"/>
                </a:solidFill>
              </a:rPr>
              <a:t>who is </a:t>
            </a:r>
            <a:r>
              <a:rPr lang="en-GB" sz="2800" b="1" kern="0" dirty="0">
                <a:solidFill>
                  <a:srgbClr val="9D3393"/>
                </a:solidFill>
              </a:rPr>
              <a:t>admitted for labour care </a:t>
            </a:r>
            <a:r>
              <a:rPr lang="en-GB" sz="2800" kern="0" dirty="0">
                <a:solidFill>
                  <a:srgbClr val="9D3393"/>
                </a:solidFill>
              </a:rPr>
              <a:t>to </a:t>
            </a:r>
            <a:r>
              <a:rPr lang="en-GB" sz="2800" kern="0" dirty="0" smtClean="0">
                <a:solidFill>
                  <a:srgbClr val="9D3393"/>
                </a:solidFill>
              </a:rPr>
              <a:t>the midwifery unit</a:t>
            </a:r>
            <a:endParaRPr lang="en-GB" sz="2800" kern="0" dirty="0">
              <a:solidFill>
                <a:srgbClr val="9D3393"/>
              </a:solidFill>
            </a:endParaRPr>
          </a:p>
        </p:txBody>
      </p:sp>
    </p:spTree>
    <p:extLst>
      <p:ext uri="{BB962C8B-B14F-4D97-AF65-F5344CB8AC3E}">
        <p14:creationId xmlns:p14="http://schemas.microsoft.com/office/powerpoint/2010/main" val="219425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35&quot;&gt;&lt;property id=&quot;20148&quot; value=&quot;5&quot;/&gt;&lt;property id=&quot;20300&quot; value=&quot;Slide 2&quot;/&gt;&lt;property id=&quot;20307&quot; value=&quot;260&quot;/&gt;&lt;/object&gt;&lt;/object&gt;&lt;object type=&quot;8&quot; unique_id=&quot;10008&quot;&gt;&lt;/object&gt;&lt;/object&gt;&lt;/database&gt;"/>
  <p:tag name="SECTOMILLISECCONVERTED" val="1"/>
</p:tagLst>
</file>

<file path=ppt/theme/theme1.xml><?xml version="1.0" encoding="utf-8"?>
<a:theme xmlns:a="http://schemas.openxmlformats.org/drawingml/2006/main" name="UKMidSS Template">
  <a:themeElements>
    <a:clrScheme name="NPEU CTU - UKMidSS">
      <a:dk1>
        <a:srgbClr val="9D3393"/>
      </a:dk1>
      <a:lt1>
        <a:srgbClr val="000000"/>
      </a:lt1>
      <a:dk2>
        <a:srgbClr val="53247F"/>
      </a:dk2>
      <a:lt2>
        <a:srgbClr val="B1005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UKMidSS Template</Template>
  <TotalTime>2017</TotalTime>
  <Words>1126</Words>
  <Application>Microsoft Office PowerPoint</Application>
  <PresentationFormat>On-screen Show (4:3)</PresentationFormat>
  <Paragraphs>265</Paragraphs>
  <Slides>26</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Calibri</vt:lpstr>
      <vt:lpstr>UKMidSS Template</vt:lpstr>
      <vt:lpstr>Custom Design</vt:lpstr>
      <vt:lpstr>PowerPoint Presentation</vt:lpstr>
      <vt:lpstr>Overview</vt:lpstr>
      <vt:lpstr>How does UKMidSS work?</vt:lpstr>
      <vt:lpstr>UKMidSS data collection</vt:lpstr>
      <vt:lpstr>UKMidSS  Severe Obesity Study</vt:lpstr>
      <vt:lpstr>Background</vt:lpstr>
      <vt:lpstr>Methods</vt:lpstr>
      <vt:lpstr>Data collection</vt:lpstr>
      <vt:lpstr>Control selection quiz</vt:lpstr>
      <vt:lpstr>Control selection quiz</vt:lpstr>
      <vt:lpstr>Control selection summary</vt:lpstr>
      <vt:lpstr>Results</vt:lpstr>
      <vt:lpstr>Results overview</vt:lpstr>
      <vt:lpstr>Response to UKMidSS</vt:lpstr>
      <vt:lpstr>PowerPoint Presentation</vt:lpstr>
      <vt:lpstr>Cases reported Jan-Aug 2016</vt:lpstr>
      <vt:lpstr>Characteristics of women: parity</vt:lpstr>
      <vt:lpstr>Characteristics of women: BMI</vt:lpstr>
      <vt:lpstr>Characteristics of women</vt:lpstr>
      <vt:lpstr>Characteristics of women</vt:lpstr>
      <vt:lpstr>Characteristics of women</vt:lpstr>
      <vt:lpstr>Outcomes</vt:lpstr>
      <vt:lpstr>Conclusions and implications</vt:lpstr>
      <vt:lpstr>What’s next?</vt:lpstr>
      <vt:lpstr>PowerPoint Presentation</vt:lpstr>
      <vt:lpstr>Thank you! Any questions or comments?</vt:lpstr>
    </vt:vector>
  </TitlesOfParts>
  <Company>University of Oxford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rrowe</dc:creator>
  <cp:lastModifiedBy>rrowe</cp:lastModifiedBy>
  <cp:revision>140</cp:revision>
  <cp:lastPrinted>2016-11-09T16:32:07Z</cp:lastPrinted>
  <dcterms:created xsi:type="dcterms:W3CDTF">2015-04-29T09:42:15Z</dcterms:created>
  <dcterms:modified xsi:type="dcterms:W3CDTF">2016-11-11T12:45:12Z</dcterms:modified>
</cp:coreProperties>
</file>