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C0666-34E0-466F-BAEB-12667D5B0D47}" type="datetimeFigureOut">
              <a:rPr lang="en-GB" smtClean="0"/>
              <a:t>11/11/2021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9648A-B18B-4A65-A916-9CBA7971B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508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C0666-34E0-466F-BAEB-12667D5B0D47}" type="datetimeFigureOut">
              <a:rPr lang="en-GB" smtClean="0"/>
              <a:t>11/11/2021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9648A-B18B-4A65-A916-9CBA7971B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600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069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000" b="1" smtClean="0"/>
              <a:t>MBRRACE-UK: SURVEILLANCE RESULTS</a:t>
            </a:r>
            <a:endParaRPr lang="en-GB" sz="40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622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women who died 2017-19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01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Maternal mortality UK 2003-19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535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Maternal mortality UK 2003-17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85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Causes of maternal death 2017-19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886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Direct Maternal Deaths 2017-19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098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Direct Maternal Deaths 2017-19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753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Late pregnancy-associated deaths UK 2009-19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146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Late pregnancy-associated deaths UK 2017-19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714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Late maternal deaths UK 2017-19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637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Saving Lives, Improving Mothers’ Care</a:t>
            </a:r>
            <a:endParaRPr lang="en-US" altLang="en-US" sz="320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731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Indirect Maternal Deaths 2017-19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7284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Indirect Maternal Deaths 2017-19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2672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Ethnic disparities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4469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Mortality rates amongst different population groups 2017-19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98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Maternal mortality rate according to country of birth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8660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Inequalities 2016-18 versus 2013-15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3852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Area of residence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210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solidFill>
                  <a:schemeClr val="accent3">
                    <a:lumMod val="75000"/>
                  </a:schemeClr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Severe and multiple disadvantage* among women who died 2017-19</a:t>
            </a:r>
            <a:r>
              <a:rPr lang="en-US" altLang="zh-CN" sz="280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altLang="zh-CN" sz="2800" smtClean="0">
                <a:solidFill>
                  <a:schemeClr val="accent3">
                    <a:lumMod val="75000"/>
                  </a:schemeClr>
                </a:solidFill>
              </a:rPr>
            </a:b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2397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Other characteristics of women who died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7722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Overall assessment of care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978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Maternal Morbidity and Mortality </a:t>
            </a:r>
            <a:br>
              <a:rPr lang="en-GB" smtClean="0"/>
            </a:br>
            <a:r>
              <a:rPr lang="en-GB" smtClean="0"/>
              <a:t>Annual Report Topic Cycle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534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smtClean="0"/>
              <a:t>Maternal Mortality in the UK</a:t>
            </a:r>
            <a:endParaRPr lang="en-US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7641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smtClean="0"/>
              <a:t>Maternal Mortality in the UK</a:t>
            </a:r>
            <a:endParaRPr lang="en-US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3810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 Republic of Ireland: MMR</a:t>
            </a:r>
            <a:endParaRPr lang="en-IE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8254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Direct and Indirect MMR per 100,000 maternities in ROI 2009-2019</a:t>
            </a:r>
            <a:endParaRPr lang="en-IE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9686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Comparison of MMR: </a:t>
            </a:r>
            <a:br>
              <a:rPr lang="en-US" smtClean="0"/>
            </a:br>
            <a:r>
              <a:rPr lang="en-US" smtClean="0"/>
              <a:t>Republic of Ireland &amp; UK 2017-2019 </a:t>
            </a:r>
            <a:r>
              <a:rPr lang="en-IE" smtClean="0"/>
              <a:t/>
            </a:r>
            <a:br>
              <a:rPr lang="en-IE" smtClean="0"/>
            </a:br>
            <a:endParaRPr lang="en-IE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3725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Actions following previous reports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1016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Actions following previous reports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193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Actions following previous reports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8562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Actions following previous reports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6354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SUMMARY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237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MBRRACE-UK: METHODS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1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Key messages - 1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3997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Key messages - 2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5824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Acknowledgements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910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Reporting of maternal deaths - UK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109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0" smtClean="0"/>
              <a:t>MBRRACE–UK Methods</a:t>
            </a:r>
            <a:endParaRPr lang="en-GB" sz="4000" b="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078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Confidential Enquiry Assessors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053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Maternal Deaths - Definitions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503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Presentation of results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837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</Words>
  <Application>Microsoft Office PowerPoint</Application>
  <PresentationFormat>Widescreen</PresentationFormat>
  <Paragraphs>41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SimSun</vt:lpstr>
      <vt:lpstr>Arial</vt:lpstr>
      <vt:lpstr>Calibri</vt:lpstr>
      <vt:lpstr>Calibri Light</vt:lpstr>
      <vt:lpstr>等线 Light</vt:lpstr>
      <vt:lpstr>Times New Roman</vt:lpstr>
      <vt:lpstr>Office Theme</vt:lpstr>
      <vt:lpstr>PowerPoint Presentation</vt:lpstr>
      <vt:lpstr>Saving Lives, Improving Mothers’ Care</vt:lpstr>
      <vt:lpstr>Maternal Morbidity and Mortality  Annual Report Topic Cycle</vt:lpstr>
      <vt:lpstr>MBRRACE-UK: METHODS</vt:lpstr>
      <vt:lpstr>Reporting of maternal deaths - UK</vt:lpstr>
      <vt:lpstr>MBRRACE–UK Methods</vt:lpstr>
      <vt:lpstr>Confidential Enquiry Assessors</vt:lpstr>
      <vt:lpstr>Maternal Deaths - Definitions</vt:lpstr>
      <vt:lpstr>Presentation of results</vt:lpstr>
      <vt:lpstr>MBRRACE-UK: SURVEILLANCE RESULTS</vt:lpstr>
      <vt:lpstr>The women who died 2017-19</vt:lpstr>
      <vt:lpstr>Maternal mortality UK 2003-19 </vt:lpstr>
      <vt:lpstr>Maternal mortality UK 2003-17 </vt:lpstr>
      <vt:lpstr>Causes of maternal death 2017-19</vt:lpstr>
      <vt:lpstr>Direct Maternal Deaths 2017-19</vt:lpstr>
      <vt:lpstr>Direct Maternal Deaths 2017-19</vt:lpstr>
      <vt:lpstr>Late pregnancy-associated deaths UK 2009-19</vt:lpstr>
      <vt:lpstr>Late pregnancy-associated deaths UK 2017-19</vt:lpstr>
      <vt:lpstr>Late maternal deaths UK 2017-19</vt:lpstr>
      <vt:lpstr>Indirect Maternal Deaths 2017-19</vt:lpstr>
      <vt:lpstr>Indirect Maternal Deaths 2017-19</vt:lpstr>
      <vt:lpstr>Ethnic disparities</vt:lpstr>
      <vt:lpstr>Mortality rates amongst different population groups 2017-19</vt:lpstr>
      <vt:lpstr>Maternal mortality rate according to country of birth</vt:lpstr>
      <vt:lpstr>Inequalities 2016-18 versus 2013-15</vt:lpstr>
      <vt:lpstr>Area of residence</vt:lpstr>
      <vt:lpstr>Severe and multiple disadvantage* among women who died 2017-19 </vt:lpstr>
      <vt:lpstr>Other characteristics of women who died</vt:lpstr>
      <vt:lpstr>Overall assessment of care</vt:lpstr>
      <vt:lpstr>Maternal Mortality in the UK</vt:lpstr>
      <vt:lpstr>Maternal Mortality in the UK</vt:lpstr>
      <vt:lpstr> Republic of Ireland: MMR</vt:lpstr>
      <vt:lpstr>Direct and Indirect MMR per 100,000 maternities in ROI 2009-2019</vt:lpstr>
      <vt:lpstr>Comparison of MMR:  Republic of Ireland &amp; UK 2017-2019  </vt:lpstr>
      <vt:lpstr>Actions following previous reports</vt:lpstr>
      <vt:lpstr>Actions following previous reports</vt:lpstr>
      <vt:lpstr>Actions following previous reports</vt:lpstr>
      <vt:lpstr>Actions following previous reports</vt:lpstr>
      <vt:lpstr>SUMMARY</vt:lpstr>
      <vt:lpstr>Key messages - 1</vt:lpstr>
      <vt:lpstr>Key messages - 2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Kurinczuk</dc:creator>
  <cp:lastModifiedBy>Jenny Kurinczuk</cp:lastModifiedBy>
  <cp:revision>1</cp:revision>
  <dcterms:created xsi:type="dcterms:W3CDTF">2021-11-11T10:13:11Z</dcterms:created>
  <dcterms:modified xsi:type="dcterms:W3CDTF">2021-11-11T10:13:11Z</dcterms:modified>
</cp:coreProperties>
</file>